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0" r:id="rId4"/>
  </p:sldMasterIdLst>
  <p:notesMasterIdLst>
    <p:notesMasterId r:id="rId25"/>
  </p:notesMasterIdLst>
  <p:handoutMasterIdLst>
    <p:handoutMasterId r:id="rId26"/>
  </p:handoutMasterIdLst>
  <p:sldIdLst>
    <p:sldId id="256" r:id="rId5"/>
    <p:sldId id="334" r:id="rId6"/>
    <p:sldId id="320" r:id="rId7"/>
    <p:sldId id="340" r:id="rId8"/>
    <p:sldId id="283" r:id="rId9"/>
    <p:sldId id="341" r:id="rId10"/>
    <p:sldId id="323" r:id="rId11"/>
    <p:sldId id="326" r:id="rId12"/>
    <p:sldId id="311" r:id="rId13"/>
    <p:sldId id="324" r:id="rId14"/>
    <p:sldId id="327" r:id="rId15"/>
    <p:sldId id="331" r:id="rId16"/>
    <p:sldId id="336" r:id="rId17"/>
    <p:sldId id="335" r:id="rId18"/>
    <p:sldId id="329" r:id="rId19"/>
    <p:sldId id="342" r:id="rId20"/>
    <p:sldId id="339" r:id="rId21"/>
    <p:sldId id="295" r:id="rId22"/>
    <p:sldId id="337" r:id="rId23"/>
    <p:sldId id="3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41" autoAdjust="0"/>
    <p:restoredTop sz="93883" autoAdjust="0"/>
  </p:normalViewPr>
  <p:slideViewPr>
    <p:cSldViewPr snapToGrid="0">
      <p:cViewPr varScale="1">
        <p:scale>
          <a:sx n="105" d="100"/>
          <a:sy n="105" d="100"/>
        </p:scale>
        <p:origin x="1050" y="114"/>
      </p:cViewPr>
      <p:guideLst>
        <p:guide orient="horz" pos="1848"/>
        <p:guide pos="7080"/>
        <p:guide pos="5112"/>
      </p:guideLst>
    </p:cSldViewPr>
  </p:slideViewPr>
  <p:outlineViewPr>
    <p:cViewPr>
      <p:scale>
        <a:sx n="33" d="100"/>
        <a:sy n="33" d="100"/>
      </p:scale>
      <p:origin x="0" y="-4819"/>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58" d="100"/>
          <a:sy n="58" d="100"/>
        </p:scale>
        <p:origin x="2266"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8-20T18:59:21.184" idx="1">
    <p:pos x="10" y="10"/>
    <p:text>ANY LANDMARKS WRT TO NEW PRD LAUNCHES CAN BE ADDED HERE. NEED INPUTS</p:text>
    <p:extLst>
      <p:ext uri="{C676402C-5697-4E1C-873F-D02D1690AC5C}">
        <p15:threadingInfo xmlns:p15="http://schemas.microsoft.com/office/powerpoint/2012/main" timeZoneBias="-33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8-20T19:00:01.498" idx="2">
    <p:pos x="10" y="10"/>
    <p:text>INSTALLATION IMAGES REQD</p:text>
    <p:extLst>
      <p:ext uri="{C676402C-5697-4E1C-873F-D02D1690AC5C}">
        <p15:threadingInfo xmlns:p15="http://schemas.microsoft.com/office/powerpoint/2012/main" timeZoneBias="-33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4-08-20T19:00:13.817" idx="3">
    <p:pos x="10" y="10"/>
    <p:text>INSTALLATION IMAGES REQD</p:text>
    <p:extLst>
      <p:ext uri="{C676402C-5697-4E1C-873F-D02D1690AC5C}">
        <p15:threadingInfo xmlns:p15="http://schemas.microsoft.com/office/powerpoint/2012/main" timeZoneBias="-33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4-08-20T19:00:18.916" idx="4">
    <p:pos x="10" y="10"/>
    <p:text>INSTALLATION IMAGES REQD</p:text>
    <p:extLst>
      <p:ext uri="{C676402C-5697-4E1C-873F-D02D1690AC5C}">
        <p15:threadingInfo xmlns:p15="http://schemas.microsoft.com/office/powerpoint/2012/main" timeZoneBias="-33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4-08-20T19:00:24.371" idx="5">
    <p:pos x="10" y="10"/>
    <p:text>INSTALLATION IMAGES REQD</p:text>
    <p:extLst>
      <p:ext uri="{C676402C-5697-4E1C-873F-D02D1690AC5C}">
        <p15:threadingInfo xmlns:p15="http://schemas.microsoft.com/office/powerpoint/2012/main" timeZoneBias="-33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4-08-20T19:00:29.496" idx="6">
    <p:pos x="10" y="10"/>
    <p:text>INSTALLATION IMAGES REQD</p:text>
    <p:extLst>
      <p:ext uri="{C676402C-5697-4E1C-873F-D02D1690AC5C}">
        <p15:threadingInfo xmlns:p15="http://schemas.microsoft.com/office/powerpoint/2012/main" timeZoneBias="-33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4-08-20T19:00:38.250" idx="7">
    <p:pos x="10" y="10"/>
    <p:text>IMAGES OF GERMANY OFFICE, SOME RND WORK IN ACTION REQD</p:text>
    <p:extLst>
      <p:ext uri="{C676402C-5697-4E1C-873F-D02D1690AC5C}">
        <p15:threadingInfo xmlns:p15="http://schemas.microsoft.com/office/powerpoint/2012/main" timeZoneBias="-33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4-08-20T19:00:58.702" idx="8">
    <p:pos x="10" y="10"/>
    <p:text>IMAGES COULD BE REPLACED WITH OUR COMPONENT IMAGES</p:text>
    <p:extLst>
      <p:ext uri="{C676402C-5697-4E1C-873F-D02D1690AC5C}">
        <p15:threadingInfo xmlns:p15="http://schemas.microsoft.com/office/powerpoint/2012/main" timeZoneBias="-33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4-08-20T19:01:28.642" idx="9">
    <p:pos x="10" y="10"/>
    <p:text>MORE CLIENTS CAN WE ADDED. NEED NAMES</p:text>
    <p:extLst>
      <p:ext uri="{C676402C-5697-4E1C-873F-D02D1690AC5C}">
        <p15:threadingInfo xmlns:p15="http://schemas.microsoft.com/office/powerpoint/2012/main" timeZoneBias="-33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2/5/2025</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3209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18</a:t>
            </a:fld>
            <a:endParaRPr lang="en-US" dirty="0"/>
          </a:p>
        </p:txBody>
      </p:sp>
    </p:spTree>
    <p:extLst>
      <p:ext uri="{BB962C8B-B14F-4D97-AF65-F5344CB8AC3E}">
        <p14:creationId xmlns:p14="http://schemas.microsoft.com/office/powerpoint/2010/main" val="45506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19</a:t>
            </a:fld>
            <a:endParaRPr lang="en-US" dirty="0"/>
          </a:p>
        </p:txBody>
      </p:sp>
    </p:spTree>
    <p:extLst>
      <p:ext uri="{BB962C8B-B14F-4D97-AF65-F5344CB8AC3E}">
        <p14:creationId xmlns:p14="http://schemas.microsoft.com/office/powerpoint/2010/main" val="2102662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20</a:t>
            </a:fld>
            <a:endParaRPr lang="en-US" dirty="0"/>
          </a:p>
        </p:txBody>
      </p:sp>
    </p:spTree>
    <p:extLst>
      <p:ext uri="{BB962C8B-B14F-4D97-AF65-F5344CB8AC3E}">
        <p14:creationId xmlns:p14="http://schemas.microsoft.com/office/powerpoint/2010/main" val="288301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D7BE9-6C4F-48E9-816E-E7C44694421A}" type="slidenum">
              <a:rPr lang="en-US" smtClean="0"/>
              <a:t>2</a:t>
            </a:fld>
            <a:endParaRPr lang="en-US" dirty="0"/>
          </a:p>
        </p:txBody>
      </p:sp>
    </p:spTree>
    <p:extLst>
      <p:ext uri="{BB962C8B-B14F-4D97-AF65-F5344CB8AC3E}">
        <p14:creationId xmlns:p14="http://schemas.microsoft.com/office/powerpoint/2010/main" val="29060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8</a:t>
            </a:fld>
            <a:endParaRPr lang="en-US" dirty="0"/>
          </a:p>
        </p:txBody>
      </p:sp>
    </p:spTree>
    <p:extLst>
      <p:ext uri="{BB962C8B-B14F-4D97-AF65-F5344CB8AC3E}">
        <p14:creationId xmlns:p14="http://schemas.microsoft.com/office/powerpoint/2010/main" val="408400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9</a:t>
            </a:fld>
            <a:endParaRPr lang="en-US" dirty="0"/>
          </a:p>
        </p:txBody>
      </p:sp>
    </p:spTree>
    <p:extLst>
      <p:ext uri="{BB962C8B-B14F-4D97-AF65-F5344CB8AC3E}">
        <p14:creationId xmlns:p14="http://schemas.microsoft.com/office/powerpoint/2010/main" val="136407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10</a:t>
            </a:fld>
            <a:endParaRPr lang="en-US" dirty="0"/>
          </a:p>
        </p:txBody>
      </p:sp>
    </p:spTree>
    <p:extLst>
      <p:ext uri="{BB962C8B-B14F-4D97-AF65-F5344CB8AC3E}">
        <p14:creationId xmlns:p14="http://schemas.microsoft.com/office/powerpoint/2010/main" val="228403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11</a:t>
            </a:fld>
            <a:endParaRPr lang="en-US" dirty="0"/>
          </a:p>
        </p:txBody>
      </p:sp>
    </p:spTree>
    <p:extLst>
      <p:ext uri="{BB962C8B-B14F-4D97-AF65-F5344CB8AC3E}">
        <p14:creationId xmlns:p14="http://schemas.microsoft.com/office/powerpoint/2010/main" val="152817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12</a:t>
            </a:fld>
            <a:endParaRPr lang="en-US" dirty="0"/>
          </a:p>
        </p:txBody>
      </p:sp>
    </p:spTree>
    <p:extLst>
      <p:ext uri="{BB962C8B-B14F-4D97-AF65-F5344CB8AC3E}">
        <p14:creationId xmlns:p14="http://schemas.microsoft.com/office/powerpoint/2010/main" val="16591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5ADF348-2A86-4531-BD4E-BD8C0BBDAD47}" type="slidenum">
              <a:rPr lang="en-US" smtClean="0"/>
              <a:t>13</a:t>
            </a:fld>
            <a:endParaRPr lang="en-US" dirty="0"/>
          </a:p>
        </p:txBody>
      </p:sp>
    </p:spTree>
    <p:extLst>
      <p:ext uri="{BB962C8B-B14F-4D97-AF65-F5344CB8AC3E}">
        <p14:creationId xmlns:p14="http://schemas.microsoft.com/office/powerpoint/2010/main" val="169820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5ADF348-2A86-4531-BD4E-BD8C0BBDAD47}" type="slidenum">
              <a:rPr lang="en-US" smtClean="0"/>
              <a:t>17</a:t>
            </a:fld>
            <a:endParaRPr lang="en-US" dirty="0"/>
          </a:p>
        </p:txBody>
      </p:sp>
    </p:spTree>
    <p:extLst>
      <p:ext uri="{BB962C8B-B14F-4D97-AF65-F5344CB8AC3E}">
        <p14:creationId xmlns:p14="http://schemas.microsoft.com/office/powerpoint/2010/main" val="103455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xmlns="" val="1"/>
              </a:ext>
            </a:extLst>
          </p:cNvPr>
          <p:cNvSpPr/>
          <p:nvPr userDrawn="1"/>
        </p:nvSpPr>
        <p:spPr>
          <a:xfrm>
            <a:off x="0" y="0"/>
            <a:ext cx="75329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850392" y="493776"/>
            <a:ext cx="6389027" cy="4178808"/>
          </a:xfrm>
        </p:spPr>
        <p:txBody>
          <a:bodyPr anchor="b">
            <a:noAutofit/>
          </a:bodyPr>
          <a:lstStyle>
            <a:lvl1pPr algn="l">
              <a:lnSpc>
                <a:spcPct val="101000"/>
              </a:lnSpc>
              <a:spcBef>
                <a:spcPts val="700"/>
              </a:spcBef>
              <a:spcAft>
                <a:spcPts val="700"/>
              </a:spcAft>
              <a:defRPr sz="54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50392" y="5001768"/>
            <a:ext cx="6227064" cy="1216152"/>
          </a:xfrm>
        </p:spPr>
        <p:txBody>
          <a:bodyPr anchor="ctr">
            <a:normAutofit/>
          </a:bodyPr>
          <a:lstStyle>
            <a:lvl1pPr>
              <a:defRPr lang="en-US" sz="2400" kern="1200" spc="50" baseline="0" dirty="0" smtClean="0">
                <a:solidFill>
                  <a:schemeClr val="bg1"/>
                </a:solidFill>
                <a:latin typeface="+mn-lt"/>
                <a:ea typeface="+mn-ea"/>
                <a:cs typeface="Calibri"/>
              </a:defRPr>
            </a:lvl1pPr>
            <a:lvl2pPr marL="0" indent="0">
              <a:buNone/>
              <a:defRPr/>
            </a:lvl2pPr>
          </a:lstStyle>
          <a:p>
            <a:pPr lvl="0"/>
            <a:r>
              <a:rPr lang="en-US" dirty="0"/>
              <a:t>Click to edit Master text styles</a:t>
            </a:r>
          </a:p>
        </p:txBody>
      </p:sp>
      <p:sp>
        <p:nvSpPr>
          <p:cNvPr id="4" name="Picture Placeholder 3">
            <a:extLst>
              <a:ext uri="{FF2B5EF4-FFF2-40B4-BE49-F238E27FC236}">
                <a16:creationId xmlns:a16="http://schemas.microsoft.com/office/drawing/2014/main" id="{9AFC936F-8170-723C-A6D1-A8D7B87C47EB}"/>
              </a:ext>
            </a:extLst>
          </p:cNvPr>
          <p:cNvSpPr>
            <a:spLocks noGrp="1"/>
          </p:cNvSpPr>
          <p:nvPr>
            <p:ph type="pic" sz="quarter" idx="12"/>
          </p:nvPr>
        </p:nvSpPr>
        <p:spPr>
          <a:xfrm>
            <a:off x="7534656" y="0"/>
            <a:ext cx="4654296" cy="3429000"/>
          </a:xfrm>
        </p:spPr>
        <p:txBody>
          <a:bodyPr/>
          <a:lstStyle/>
          <a:p>
            <a:endParaRPr lang="en-US" dirty="0"/>
          </a:p>
        </p:txBody>
      </p:sp>
      <p:sp>
        <p:nvSpPr>
          <p:cNvPr id="5" name="Picture Placeholder 3">
            <a:extLst>
              <a:ext uri="{FF2B5EF4-FFF2-40B4-BE49-F238E27FC236}">
                <a16:creationId xmlns:a16="http://schemas.microsoft.com/office/drawing/2014/main" id="{91024960-56D5-F5C3-5D87-3CBEB9F79D7E}"/>
              </a:ext>
            </a:extLst>
          </p:cNvPr>
          <p:cNvSpPr>
            <a:spLocks noGrp="1"/>
          </p:cNvSpPr>
          <p:nvPr>
            <p:ph type="pic" sz="quarter" idx="13"/>
          </p:nvPr>
        </p:nvSpPr>
        <p:spPr>
          <a:xfrm>
            <a:off x="7534656" y="3429000"/>
            <a:ext cx="4654296" cy="3429000"/>
          </a:xfrm>
        </p:spPr>
        <p:txBody>
          <a:bodyPr/>
          <a:lstStyle/>
          <a:p>
            <a:endParaRPr lang="en-US" dirty="0"/>
          </a:p>
        </p:txBody>
      </p:sp>
    </p:spTree>
    <p:extLst>
      <p:ext uri="{BB962C8B-B14F-4D97-AF65-F5344CB8AC3E}">
        <p14:creationId xmlns:p14="http://schemas.microsoft.com/office/powerpoint/2010/main" val="23140516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no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a:xfrm>
            <a:off x="960120" y="2770632"/>
            <a:ext cx="2724912" cy="3392424"/>
          </a:xfrm>
        </p:spPr>
        <p:txBody>
          <a:bodyPr>
            <a:normAutofit/>
          </a:bodyPr>
          <a:lstStyle>
            <a:lvl1pPr>
              <a:defRPr sz="22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1E923B6E-5860-3554-77F7-17C8DF8381D7}"/>
              </a:ext>
            </a:extLst>
          </p:cNvPr>
          <p:cNvSpPr>
            <a:spLocks noGrp="1"/>
          </p:cNvSpPr>
          <p:nvPr>
            <p:ph idx="10"/>
          </p:nvPr>
        </p:nvSpPr>
        <p:spPr>
          <a:xfrm>
            <a:off x="4014216" y="2770632"/>
            <a:ext cx="7315200" cy="3392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3CC8D5-8386-BA2F-F44B-2FE211C3FDC3}"/>
              </a:ext>
            </a:extLst>
          </p:cNvPr>
          <p:cNvSpPr/>
          <p:nvPr userDrawn="1"/>
        </p:nvSpPr>
        <p:spPr>
          <a:xfrm>
            <a:off x="4015451" y="2691925"/>
            <a:ext cx="7315200" cy="8102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10">
            <a:extLst>
              <a:ext uri="{FF2B5EF4-FFF2-40B4-BE49-F238E27FC236}">
                <a16:creationId xmlns:a16="http://schemas.microsoft.com/office/drawing/2014/main" id="{99105B81-BB6A-A6CE-1BA4-4C00B1378F58}"/>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7" name="Date Placeholder 9">
            <a:extLst>
              <a:ext uri="{FF2B5EF4-FFF2-40B4-BE49-F238E27FC236}">
                <a16:creationId xmlns:a16="http://schemas.microsoft.com/office/drawing/2014/main" id="{941F5AC3-7362-1179-648D-6062C75CFF0C}"/>
              </a:ext>
            </a:extLst>
          </p:cNvPr>
          <p:cNvSpPr>
            <a:spLocks noGrp="1"/>
          </p:cNvSpPr>
          <p:nvPr>
            <p:ph type="dt" sz="half" idx="12"/>
          </p:nvPr>
        </p:nvSpPr>
        <p:spPr>
          <a:xfrm>
            <a:off x="4477512" y="6356350"/>
            <a:ext cx="3236976" cy="365125"/>
          </a:xfrm>
        </p:spPr>
        <p:txBody>
          <a:bodyPr/>
          <a:lstStyle>
            <a:lvl1pPr algn="ctr">
              <a:defRPr/>
            </a:lvl1pPr>
          </a:lstStyle>
          <a:p>
            <a:r>
              <a:rPr lang="en-US" dirty="0"/>
              <a:t>20XX</a:t>
            </a:r>
          </a:p>
        </p:txBody>
      </p:sp>
      <p:sp>
        <p:nvSpPr>
          <p:cNvPr id="8" name="Slide Number Placeholder 11">
            <a:extLst>
              <a:ext uri="{FF2B5EF4-FFF2-40B4-BE49-F238E27FC236}">
                <a16:creationId xmlns:a16="http://schemas.microsoft.com/office/drawing/2014/main" id="{9E944BE1-F27E-140F-1071-B7DA15A393E6}"/>
              </a:ext>
            </a:extLst>
          </p:cNvPr>
          <p:cNvSpPr>
            <a:spLocks noGrp="1"/>
          </p:cNvSpPr>
          <p:nvPr>
            <p:ph type="sldNum" sz="quarter" idx="13"/>
          </p:nvPr>
        </p:nvSpPr>
        <p:spPr>
          <a:xfrm>
            <a:off x="10296144" y="6356350"/>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3882802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960120" y="317814"/>
            <a:ext cx="10570464" cy="1700784"/>
          </a:xfrm>
        </p:spPr>
        <p:txBody>
          <a:bodyPr>
            <a:noAutofit/>
          </a:bodyPr>
          <a:lstStyle>
            <a:lvl1pPr>
              <a:defRPr sz="4800"/>
            </a:lvl1pPr>
          </a:lstStyle>
          <a:p>
            <a:r>
              <a:rPr lang="en-US" dirty="0"/>
              <a:t>Click to edit Master title style</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2770632"/>
            <a:ext cx="4983480" cy="3767328"/>
          </a:xfrm>
        </p:spPr>
        <p:txBody>
          <a:bodyPr>
            <a:normAutofit/>
          </a:bodyPr>
          <a:lstStyle>
            <a:lvl1pPr marL="0" indent="0">
              <a:buFont typeface="Arial" panose="020B0604020202020204" pitchFamily="34" charset="0"/>
              <a:buNone/>
              <a:defRPr sz="2400"/>
            </a:lvl1pPr>
            <a:lvl2pPr marL="0" indent="0">
              <a:lnSpc>
                <a:spcPct val="100000"/>
              </a:lnSpc>
              <a:spcBef>
                <a:spcPts val="700"/>
              </a:spcBef>
              <a:spcAft>
                <a:spcPts val="700"/>
              </a:spcAft>
              <a:buNone/>
              <a:defRPr sz="2000"/>
            </a:lvl2pPr>
            <a:lvl3pPr marL="283464" indent="-285750">
              <a:lnSpc>
                <a:spcPct val="100000"/>
              </a:lnSpc>
              <a:buFont typeface="Arial" panose="020B0604020202020204" pitchFamily="34" charset="0"/>
              <a:buChar char="•"/>
              <a:defRPr sz="1800" b="0"/>
            </a:lvl3pPr>
            <a:lvl4pPr>
              <a:defRPr sz="1400"/>
            </a:lvl4pPr>
            <a:lvl5pPr marL="88011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2770632"/>
            <a:ext cx="4983480" cy="3767328"/>
          </a:xfrm>
        </p:spPr>
        <p:txBody>
          <a:bodyPr>
            <a:normAutofit/>
          </a:bodyPr>
          <a:lstStyle>
            <a:lvl1pPr marL="0" indent="0">
              <a:buFont typeface="Arial" panose="020B0604020202020204" pitchFamily="34" charset="0"/>
              <a:buNone/>
              <a:defRPr sz="2400"/>
            </a:lvl1pPr>
            <a:lvl2pPr marL="347472" indent="-347472">
              <a:spcBef>
                <a:spcPts val="700"/>
              </a:spcBef>
              <a:spcAft>
                <a:spcPts val="700"/>
              </a:spcAft>
              <a:defRPr sz="2000"/>
            </a:lvl2pPr>
            <a:lvl3pPr marL="560070" indent="-285750">
              <a:buFont typeface="Arial" panose="020B0604020202020204" pitchFamily="34" charset="0"/>
              <a:buChar char="•"/>
              <a:defRPr sz="1600"/>
            </a:lvl3pPr>
            <a:lvl4pPr>
              <a:defRPr sz="1600"/>
            </a:lvl4pPr>
            <a:lvl5pPr marL="880110" indent="-28575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232312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F64393-2F7A-8740-66F1-95C9EC151E02}"/>
              </a:ext>
            </a:extLst>
          </p:cNvPr>
          <p:cNvSpPr/>
          <p:nvPr userDrawn="1"/>
        </p:nvSpPr>
        <p:spPr>
          <a:xfrm>
            <a:off x="841248" y="2221992"/>
            <a:ext cx="10515600" cy="3831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960120" y="317814"/>
            <a:ext cx="10570464" cy="1700784"/>
          </a:xfrm>
        </p:spPr>
        <p:txBody>
          <a:bodyPr>
            <a:noAutofit/>
          </a:bodyPr>
          <a:lstStyle>
            <a:lvl1pPr>
              <a:defRPr sz="4800"/>
            </a:lvl1pPr>
          </a:lstStyle>
          <a:p>
            <a:r>
              <a:rPr lang="en-US" dirty="0"/>
              <a:t>Click to edit Master title style</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841248" y="2221992"/>
            <a:ext cx="10515600" cy="3831336"/>
          </a:xfrm>
          <a:noFill/>
        </p:spPr>
        <p:txBody>
          <a:bodyPr>
            <a:normAutofit/>
          </a:bodyPr>
          <a:lstStyle>
            <a:lvl1pPr marL="0" indent="0">
              <a:buFont typeface="Arial" panose="020B0604020202020204" pitchFamily="34" charset="0"/>
              <a:buNone/>
              <a:defRPr sz="2000">
                <a:solidFill>
                  <a:schemeClr val="tx1"/>
                </a:solidFill>
              </a:defRPr>
            </a:lvl1pPr>
            <a:lvl2pPr marL="347472" indent="-347472">
              <a:spcBef>
                <a:spcPts val="700"/>
              </a:spcBef>
              <a:spcAft>
                <a:spcPts val="700"/>
              </a:spcAft>
              <a:defRPr sz="1800">
                <a:solidFill>
                  <a:schemeClr val="tx1"/>
                </a:solidFill>
              </a:defRPr>
            </a:lvl2pPr>
            <a:lvl3pPr marL="560070" indent="-285750">
              <a:buFont typeface="Arial" panose="020B0604020202020204" pitchFamily="34" charset="0"/>
              <a:buChar char="•"/>
              <a:defRPr sz="1400">
                <a:solidFill>
                  <a:schemeClr val="tx1"/>
                </a:solidFill>
              </a:defRPr>
            </a:lvl3pPr>
            <a:lvl4pPr>
              <a:defRPr sz="1400">
                <a:solidFill>
                  <a:schemeClr val="tx1"/>
                </a:solidFill>
              </a:defRPr>
            </a:lvl4pPr>
            <a:lvl5pPr marL="880110" indent="-285750">
              <a:buFont typeface="Arial" panose="020B0604020202020204" pitchFamily="34" charset="0"/>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lvl1pPr>
              <a:defRPr>
                <a:solidFill>
                  <a:schemeClr val="bg1"/>
                </a:solidFill>
              </a:defRPr>
            </a:lvl1p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solidFill>
                  <a:schemeClr val="bg1"/>
                </a:solidFill>
              </a:defRPr>
            </a:lvl1pPr>
          </a:lstStyle>
          <a:p>
            <a:r>
              <a:rPr lang="en-US" dirty="0"/>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lvl1pPr>
              <a:defRPr>
                <a:solidFill>
                  <a:schemeClr val="bg1"/>
                </a:solidFill>
              </a:defRPr>
            </a:lvl1pPr>
          </a:lstStyle>
          <a:p>
            <a:fld id="{294A09A9-5501-47C1-A89A-A340965A2BE2}" type="slidenum">
              <a:rPr lang="en-US" smtClean="0"/>
              <a:pPr/>
              <a:t>‹#›</a:t>
            </a:fld>
            <a:endParaRPr lang="en-US" dirty="0"/>
          </a:p>
        </p:txBody>
      </p:sp>
      <p:sp>
        <p:nvSpPr>
          <p:cNvPr id="2" name="Rectangle 1">
            <a:extLst>
              <a:ext uri="{FF2B5EF4-FFF2-40B4-BE49-F238E27FC236}">
                <a16:creationId xmlns:a16="http://schemas.microsoft.com/office/drawing/2014/main" id="{4C9CF62C-2747-714E-F829-A0176E230364}"/>
              </a:ext>
            </a:extLst>
          </p:cNvPr>
          <p:cNvSpPr/>
          <p:nvPr userDrawn="1"/>
        </p:nvSpPr>
        <p:spPr>
          <a:xfrm>
            <a:off x="838198" y="2129741"/>
            <a:ext cx="10515600" cy="925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41954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xmlns="" val="1"/>
              </a:ext>
            </a:extLst>
          </p:cNvPr>
          <p:cNvSpPr/>
          <p:nvPr userDrawn="1"/>
        </p:nvSpPr>
        <p:spPr>
          <a:xfrm>
            <a:off x="0" y="1225296"/>
            <a:ext cx="12188952" cy="395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0" y="1225296"/>
            <a:ext cx="3337560" cy="3951287"/>
          </a:xfrm>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3913632" y="1444752"/>
            <a:ext cx="7781544" cy="3392424"/>
          </a:xfrm>
        </p:spPr>
        <p:txBody>
          <a:bodyPr anchor="b">
            <a:normAutofit/>
          </a:bodyPr>
          <a:lstStyle>
            <a:lvl1pPr>
              <a:lnSpc>
                <a:spcPct val="101000"/>
              </a:lnSpc>
              <a:spcBef>
                <a:spcPts val="700"/>
              </a:spcBef>
              <a:spcAft>
                <a:spcPts val="700"/>
              </a:spcAft>
              <a:defRPr sz="5400" baseline="0">
                <a:solidFill>
                  <a:schemeClr val="bg1"/>
                </a:solidFill>
              </a:defRPr>
            </a:lvl1pPr>
          </a:lstStyle>
          <a:p>
            <a:r>
              <a:rPr lang="en-US" dirty="0"/>
              <a:t>Click to edit Master TEXT</a:t>
            </a:r>
          </a:p>
        </p:txBody>
      </p:sp>
      <p:sp>
        <p:nvSpPr>
          <p:cNvPr id="3" name="Text Placeholder 11">
            <a:extLst>
              <a:ext uri="{FF2B5EF4-FFF2-40B4-BE49-F238E27FC236}">
                <a16:creationId xmlns:a16="http://schemas.microsoft.com/office/drawing/2014/main" id="{CBD2514F-3F04-795C-290B-E557B57E4C5B}"/>
              </a:ext>
            </a:extLst>
          </p:cNvPr>
          <p:cNvSpPr>
            <a:spLocks noGrp="1"/>
          </p:cNvSpPr>
          <p:nvPr>
            <p:ph type="body" sz="quarter" idx="11"/>
          </p:nvPr>
        </p:nvSpPr>
        <p:spPr>
          <a:xfrm>
            <a:off x="3913632" y="5358384"/>
            <a:ext cx="7781544" cy="374904"/>
          </a:xfrm>
        </p:spPr>
        <p:txBody>
          <a:bodyPr anchor="ctr">
            <a:normAutofit/>
          </a:bodyPr>
          <a:lstStyle>
            <a:lvl1pPr>
              <a:defRPr lang="en-US" sz="2400" kern="1200" spc="50" baseline="0" dirty="0" smtClean="0">
                <a:solidFill>
                  <a:schemeClr val="tx1"/>
                </a:solidFill>
                <a:latin typeface="+mn-lt"/>
                <a:ea typeface="+mn-ea"/>
                <a:cs typeface="Calibri"/>
              </a:defRPr>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19785884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ctrTitle"/>
          </p:nvPr>
        </p:nvSpPr>
        <p:spPr>
          <a:xfrm>
            <a:off x="913335" y="1233378"/>
            <a:ext cx="5697102" cy="1405366"/>
          </a:xfrm>
        </p:spPr>
        <p:txBody>
          <a:bodyPr anchor="b">
            <a:no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913795" y="3002281"/>
            <a:ext cx="5686437" cy="2271393"/>
          </a:xfrm>
        </p:spPr>
        <p:txBody>
          <a:bodyPr anchor="t">
            <a:normAutofit/>
          </a:bodyPr>
          <a:lstStyle>
            <a:lvl1pPr marL="0" indent="0" algn="ctr">
              <a:buNone/>
              <a:defRPr lang="en-US" sz="20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Sample footer text</a:t>
            </a:r>
          </a:p>
        </p:txBody>
      </p:sp>
      <p:sp>
        <p:nvSpPr>
          <p:cNvPr id="13" name="Picture Placeholder 12">
            <a:extLst>
              <a:ext uri="{FF2B5EF4-FFF2-40B4-BE49-F238E27FC236}">
                <a16:creationId xmlns:a16="http://schemas.microsoft.com/office/drawing/2014/main" id="{F93FCD85-64A9-4257-8703-568A1629E13D}"/>
              </a:ext>
            </a:extLst>
          </p:cNvPr>
          <p:cNvSpPr>
            <a:spLocks noGrp="1"/>
          </p:cNvSpPr>
          <p:nvPr>
            <p:ph type="pic" sz="quarter" idx="13"/>
          </p:nvPr>
        </p:nvSpPr>
        <p:spPr>
          <a:xfrm>
            <a:off x="7596864" y="0"/>
            <a:ext cx="4572000" cy="6858000"/>
          </a:xfrm>
        </p:spPr>
        <p:txBody>
          <a:bodyPr/>
          <a:lstStyle/>
          <a:p>
            <a:endParaRPr lang="en-US" dirty="0"/>
          </a:p>
        </p:txBody>
      </p:sp>
      <p:pic>
        <p:nvPicPr>
          <p:cNvPr id="9" name="Picture 8">
            <a:extLst>
              <a:ext uri="{FF2B5EF4-FFF2-40B4-BE49-F238E27FC236}">
                <a16:creationId xmlns:a16="http://schemas.microsoft.com/office/drawing/2014/main" id="{1A47AB1B-8039-41F6-A255-B03F33FB635C}"/>
              </a:ext>
              <a:ext uri="{C183D7F6-B498-43B3-948B-1728B52AA6E4}">
                <adec:decorative xmlns:adec="http://schemas.microsoft.com/office/drawing/2017/decorative" xmlns=""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501468" y="1"/>
            <a:ext cx="4690532" cy="6858000"/>
          </a:xfrm>
          <a:prstGeom prst="rect">
            <a:avLst/>
          </a:prstGeom>
        </p:spPr>
      </p:pic>
      <p:sp>
        <p:nvSpPr>
          <p:cNvPr id="10" name="Date Placeholder 3">
            <a:extLst>
              <a:ext uri="{FF2B5EF4-FFF2-40B4-BE49-F238E27FC236}">
                <a16:creationId xmlns:a16="http://schemas.microsoft.com/office/drawing/2014/main" id="{FBC8FC98-420D-47E9-A6BF-65337349F5D7}"/>
              </a:ext>
            </a:extLst>
          </p:cNvPr>
          <p:cNvSpPr>
            <a:spLocks noGrp="1"/>
          </p:cNvSpPr>
          <p:nvPr>
            <p:ph type="dt" sz="half" idx="10"/>
          </p:nvPr>
        </p:nvSpPr>
        <p:spPr>
          <a:xfrm>
            <a:off x="7678736" y="6000749"/>
            <a:ext cx="2743200" cy="365125"/>
          </a:xfrm>
        </p:spPr>
        <p:txBody>
          <a:bodyPr/>
          <a:lstStyle>
            <a:lvl1pPr>
              <a:defRPr/>
            </a:lvl1pPr>
          </a:lstStyle>
          <a:p>
            <a:r>
              <a:rPr lang="en-US" dirty="0"/>
              <a:t>20XX</a:t>
            </a:r>
          </a:p>
        </p:txBody>
      </p:sp>
      <p:sp>
        <p:nvSpPr>
          <p:cNvPr id="11" name="Slide Number Placeholder 5">
            <a:extLst>
              <a:ext uri="{FF2B5EF4-FFF2-40B4-BE49-F238E27FC236}">
                <a16:creationId xmlns:a16="http://schemas.microsoft.com/office/drawing/2014/main" id="{016EE41C-5E1E-448A-AC09-A8C32B4A87FA}"/>
              </a:ext>
            </a:extLst>
          </p:cNvPr>
          <p:cNvSpPr>
            <a:spLocks noGrp="1"/>
          </p:cNvSpPr>
          <p:nvPr>
            <p:ph type="sldNum" sz="quarter" idx="12"/>
          </p:nvPr>
        </p:nvSpPr>
        <p:spPr>
          <a:xfrm>
            <a:off x="10514011" y="6000749"/>
            <a:ext cx="753545"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819055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xmlns=""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rmAutofit/>
          </a:bodyPr>
          <a:lstStyle>
            <a:lvl1pPr>
              <a:lnSpc>
                <a:spcPct val="101000"/>
              </a:lnSpc>
              <a:spcBef>
                <a:spcPts val="700"/>
              </a:spcBef>
              <a:spcAft>
                <a:spcPts val="700"/>
              </a:spcAft>
              <a:defRPr sz="4800"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endParaRPr lang="en-US" dirty="0"/>
          </a:p>
        </p:txBody>
      </p:sp>
    </p:spTree>
    <p:extLst>
      <p:ext uri="{BB962C8B-B14F-4D97-AF65-F5344CB8AC3E}">
        <p14:creationId xmlns:p14="http://schemas.microsoft.com/office/powerpoint/2010/main" val="17359075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with three images">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120" y="3639312"/>
            <a:ext cx="10488168" cy="3090672"/>
          </a:xfrm>
        </p:spPr>
        <p:txBody>
          <a:bodyPr>
            <a:noAutofit/>
          </a:bodyPr>
          <a:lstStyle>
            <a:lvl1pPr>
              <a:defRPr sz="5400">
                <a:solidFill>
                  <a:schemeClr val="bg1"/>
                </a:solidFill>
              </a:defRPr>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637"/>
            <a:ext cx="6080760" cy="3428363"/>
          </a:xfrm>
        </p:spPr>
        <p:txBody>
          <a:bodyPr/>
          <a:lstStyle>
            <a:lvl1pPr>
              <a:defRPr>
                <a:solidFill>
                  <a:schemeClr val="bg1"/>
                </a:solidFill>
              </a:defRPr>
            </a:lvl1p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6099048" y="0"/>
            <a:ext cx="3048000" cy="3429000"/>
          </a:xfrm>
        </p:spPr>
        <p:txBody>
          <a:bodyPr/>
          <a:lstStyle>
            <a:lvl1pPr>
              <a:defRPr>
                <a:solidFill>
                  <a:schemeClr val="bg1"/>
                </a:solidFill>
              </a:defRPr>
            </a:lvl1p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9153144" y="0"/>
            <a:ext cx="3044952" cy="34290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2330499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three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AC15B2-D6B3-D582-D31F-550B4D51D7D0}"/>
              </a:ext>
              <a:ext uri="{C183D7F6-B498-43B3-948B-1728B52AA6E4}">
                <adec:decorative xmlns:adec="http://schemas.microsoft.com/office/drawing/2017/decorative" xmlns="" val="1"/>
              </a:ext>
            </a:extLst>
          </p:cNvPr>
          <p:cNvSpPr/>
          <p:nvPr userDrawn="1"/>
        </p:nvSpPr>
        <p:spPr>
          <a:xfrm>
            <a:off x="0" y="0"/>
            <a:ext cx="7763256"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649CC2FD-DEAD-15BE-FCA9-4EFD14D5950A}"/>
              </a:ext>
            </a:extLst>
          </p:cNvPr>
          <p:cNvSpPr>
            <a:spLocks noGrp="1"/>
          </p:cNvSpPr>
          <p:nvPr>
            <p:ph type="title"/>
          </p:nvPr>
        </p:nvSpPr>
        <p:spPr>
          <a:xfrm>
            <a:off x="960120" y="768096"/>
            <a:ext cx="6089904" cy="2980944"/>
          </a:xfrm>
        </p:spPr>
        <p:txBody>
          <a:bodyPr anchor="b">
            <a:normAutofit/>
          </a:bodyPr>
          <a:lstStyle>
            <a:lvl1pPr>
              <a:defRPr sz="4800"/>
            </a:lvl1pPr>
          </a:lstStyle>
          <a:p>
            <a:r>
              <a:rPr lang="en-US" dirty="0"/>
              <a:t>Click to edit Master title style</a:t>
            </a:r>
          </a:p>
        </p:txBody>
      </p:sp>
      <p:sp>
        <p:nvSpPr>
          <p:cNvPr id="5" name="Text Placeholder 2">
            <a:extLst>
              <a:ext uri="{FF2B5EF4-FFF2-40B4-BE49-F238E27FC236}">
                <a16:creationId xmlns:a16="http://schemas.microsoft.com/office/drawing/2014/main" id="{6BF9E8A0-9731-99CA-717E-085634925A3C}"/>
              </a:ext>
            </a:extLst>
          </p:cNvPr>
          <p:cNvSpPr>
            <a:spLocks noGrp="1"/>
          </p:cNvSpPr>
          <p:nvPr>
            <p:ph type="body" idx="1"/>
          </p:nvPr>
        </p:nvSpPr>
        <p:spPr>
          <a:xfrm>
            <a:off x="960120" y="4544568"/>
            <a:ext cx="6089904" cy="1545336"/>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7763256" y="637"/>
            <a:ext cx="2194560" cy="3428363"/>
          </a:xfrm>
        </p:spPr>
        <p:txBody>
          <a:body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966960" y="0"/>
            <a:ext cx="2221992" cy="3429000"/>
          </a:xfr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7763256" y="3429000"/>
            <a:ext cx="4407408" cy="3429000"/>
          </a:xfrm>
        </p:spPr>
        <p:txBody>
          <a:bodyPr/>
          <a:lstStyle/>
          <a:p>
            <a:endParaRPr lang="en-US" dirty="0"/>
          </a:p>
        </p:txBody>
      </p:sp>
    </p:spTree>
    <p:extLst>
      <p:ext uri="{BB962C8B-B14F-4D97-AF65-F5344CB8AC3E}">
        <p14:creationId xmlns:p14="http://schemas.microsoft.com/office/powerpoint/2010/main" val="728111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960120" y="317814"/>
            <a:ext cx="10570464" cy="1700784"/>
          </a:xfrm>
        </p:spPr>
        <p:txBody>
          <a:bodyPr>
            <a:noAutofit/>
          </a:bodyPr>
          <a:lstStyle>
            <a:lvl1pPr>
              <a:defRPr sz="4800"/>
            </a:lvl1pPr>
          </a:lstStyle>
          <a:p>
            <a:r>
              <a:rPr lang="en-US" dirty="0"/>
              <a:t>Click to edit Master title style</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96696" y="2770632"/>
            <a:ext cx="4983480" cy="3639312"/>
          </a:xfrm>
        </p:spPr>
        <p:txBody>
          <a:bodyPr>
            <a:normAutofit/>
          </a:bodyPr>
          <a:lstStyle>
            <a:lvl1pPr marL="283464" indent="-283464">
              <a:buFont typeface="Arial" panose="020B0604020202020204" pitchFamily="34" charset="0"/>
              <a:buChar char="•"/>
              <a:defRPr sz="2000"/>
            </a:lvl1pPr>
            <a:lvl2pPr marL="548640" indent="-283464">
              <a:defRPr sz="1800"/>
            </a:lvl2pPr>
            <a:lvl3pPr marL="822960" indent="-285750">
              <a:buFont typeface="Arial" panose="020B0604020202020204" pitchFamily="34" charset="0"/>
              <a:buChar char="•"/>
              <a:defRPr sz="1400"/>
            </a:lvl3pPr>
            <a:lvl4pPr marL="1097280" indent="-283464">
              <a:defRPr sz="1400"/>
            </a:lvl4pPr>
            <a:lvl5pPr marL="137160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2770632"/>
            <a:ext cx="4983480" cy="3639312"/>
          </a:xfrm>
        </p:spPr>
        <p:txBody>
          <a:bodyPr>
            <a:normAutofit/>
          </a:bodyPr>
          <a:lstStyle>
            <a:lvl1pPr marL="283464" indent="-283464">
              <a:buFont typeface="Arial" panose="020B0604020202020204" pitchFamily="34" charset="0"/>
              <a:buChar char="•"/>
              <a:defRPr sz="2000"/>
            </a:lvl1pPr>
            <a:lvl2pPr marL="548640" indent="-283464">
              <a:defRPr sz="1800"/>
            </a:lvl2pPr>
            <a:lvl3pPr marL="822960" indent="-285750">
              <a:buFont typeface="Arial" panose="020B0604020202020204" pitchFamily="34" charset="0"/>
              <a:buChar char="•"/>
              <a:defRPr sz="1400"/>
            </a:lvl3pPr>
            <a:lvl4pPr marL="1097280" indent="-283464">
              <a:defRPr sz="1400"/>
            </a:lvl4pPr>
            <a:lvl5pPr marL="137160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7022435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xmlns=""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1E375-8FC7-F526-C116-1136385785AE}"/>
              </a:ext>
            </a:extLst>
          </p:cNvPr>
          <p:cNvSpPr>
            <a:spLocks noGrp="1"/>
          </p:cNvSpPr>
          <p:nvPr>
            <p:ph type="title" hasCustomPrompt="1"/>
          </p:nvPr>
        </p:nvSpPr>
        <p:spPr>
          <a:xfrm>
            <a:off x="5358384" y="384048"/>
            <a:ext cx="6099048" cy="4343400"/>
          </a:xfrm>
        </p:spPr>
        <p:txBody>
          <a:bodyPr anchor="b">
            <a:noAutofit/>
          </a:bodyPr>
          <a:lstStyle>
            <a:lvl1pPr>
              <a:defRPr sz="5400">
                <a:solidFill>
                  <a:schemeClr val="bg1"/>
                </a:solidFill>
              </a:defRPr>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endParaRPr lang="en-US" dirty="0"/>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1307592"/>
          </a:xfrm>
        </p:spPr>
        <p:txBody>
          <a:bodyPr anchor="t">
            <a:normAutofit/>
          </a:bodyPr>
          <a:lstStyle>
            <a:lvl1pPr>
              <a:defRPr sz="28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Tree>
    <p:extLst>
      <p:ext uri="{BB962C8B-B14F-4D97-AF65-F5344CB8AC3E}">
        <p14:creationId xmlns:p14="http://schemas.microsoft.com/office/powerpoint/2010/main" val="4263401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960120" y="317814"/>
            <a:ext cx="10570464" cy="1700784"/>
          </a:xfrm>
        </p:spPr>
        <p:txBody>
          <a:bodyPr>
            <a:noAutofit/>
          </a:bodyPr>
          <a:lstStyle>
            <a:lvl1pPr>
              <a:defRPr sz="4800"/>
            </a:lvl1pPr>
          </a:lstStyle>
          <a:p>
            <a:r>
              <a:rPr lang="en-US" dirty="0"/>
              <a:t>Click to edit Master title style</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2770632"/>
            <a:ext cx="4983480" cy="3767328"/>
          </a:xfrm>
        </p:spPr>
        <p:txBody>
          <a:bodyPr>
            <a:normAutofit/>
          </a:bodyPr>
          <a:lstStyle>
            <a:lvl1pPr marL="0" indent="0">
              <a:buFont typeface="Arial" panose="020B0604020202020204" pitchFamily="34" charset="0"/>
              <a:buNone/>
              <a:defRPr sz="2000"/>
            </a:lvl1pPr>
            <a:lvl2pPr marL="347472" indent="-347472">
              <a:spcBef>
                <a:spcPts val="700"/>
              </a:spcBef>
              <a:spcAft>
                <a:spcPts val="700"/>
              </a:spcAft>
              <a:defRPr sz="2000"/>
            </a:lvl2pPr>
            <a:lvl3pPr marL="560070" indent="-285750">
              <a:buFont typeface="Arial" panose="020B0604020202020204" pitchFamily="34" charset="0"/>
              <a:buChar char="•"/>
              <a:defRPr sz="1600"/>
            </a:lvl3pPr>
            <a:lvl4pPr>
              <a:defRPr sz="1600"/>
            </a:lvl4pPr>
            <a:lvl5pPr marL="880110" indent="-28575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2770632"/>
            <a:ext cx="4983480" cy="3767328"/>
          </a:xfrm>
        </p:spPr>
        <p:txBody>
          <a:bodyPr>
            <a:normAutofit/>
          </a:bodyPr>
          <a:lstStyle>
            <a:lvl1pPr marL="0" indent="0">
              <a:buFont typeface="Arial" panose="020B0604020202020204" pitchFamily="34" charset="0"/>
              <a:buNone/>
              <a:defRPr sz="2000"/>
            </a:lvl1pPr>
            <a:lvl2pPr marL="347472" indent="-347472">
              <a:spcBef>
                <a:spcPts val="700"/>
              </a:spcBef>
              <a:spcAft>
                <a:spcPts val="700"/>
              </a:spcAft>
              <a:defRPr sz="2000"/>
            </a:lvl2pPr>
            <a:lvl3pPr marL="560070" indent="-285750">
              <a:buFont typeface="Arial" panose="020B0604020202020204" pitchFamily="34" charset="0"/>
              <a:buChar char="•"/>
              <a:defRPr sz="1600"/>
            </a:lvl3pPr>
            <a:lvl4pPr>
              <a:defRPr sz="1600"/>
            </a:lvl4pPr>
            <a:lvl5pPr marL="880110" indent="-28575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2613141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7BA8F8-2F7B-FDA9-6615-3FE2C52C1B99}"/>
              </a:ext>
            </a:extLst>
          </p:cNvPr>
          <p:cNvSpPr/>
          <p:nvPr userDrawn="1"/>
        </p:nvSpPr>
        <p:spPr>
          <a:xfrm>
            <a:off x="0" y="2258568"/>
            <a:ext cx="12192000" cy="4599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960120" y="317814"/>
            <a:ext cx="10570464" cy="1700784"/>
          </a:xfrm>
        </p:spPr>
        <p:txBody>
          <a:bodyPr>
            <a:noAutofit/>
          </a:bodyPr>
          <a:lstStyle>
            <a:lvl1pPr>
              <a:defRPr sz="4800">
                <a:solidFill>
                  <a:schemeClr val="tx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2770632"/>
            <a:ext cx="3739896" cy="3657600"/>
          </a:xfrm>
        </p:spPr>
        <p:txBody>
          <a:bodyPr>
            <a:normAutofit/>
          </a:bodyPr>
          <a:lstStyle>
            <a:lvl1pPr marL="0" indent="0">
              <a:buFont typeface="Arial" panose="020B0604020202020204" pitchFamily="34" charset="0"/>
              <a:buNone/>
              <a:defRPr sz="2000">
                <a:solidFill>
                  <a:schemeClr val="bg1"/>
                </a:solidFill>
              </a:defRPr>
            </a:lvl1pPr>
            <a:lvl2pPr marL="347472" indent="-347472">
              <a:spcBef>
                <a:spcPts val="700"/>
              </a:spcBef>
              <a:spcAft>
                <a:spcPts val="700"/>
              </a:spcAft>
              <a:buFont typeface="+mj-lt"/>
              <a:buAutoNum type="arabicPeriod"/>
              <a:defRPr sz="2000">
                <a:solidFill>
                  <a:schemeClr val="bg1"/>
                </a:solidFill>
              </a:defRPr>
            </a:lvl2pPr>
            <a:lvl3pPr marL="560070" indent="-285750">
              <a:buFont typeface="Arial" panose="020B0604020202020204" pitchFamily="34" charset="0"/>
              <a:buChar char="•"/>
              <a:defRPr sz="1600">
                <a:solidFill>
                  <a:schemeClr val="bg1"/>
                </a:solidFill>
              </a:defRPr>
            </a:lvl3pPr>
            <a:lvl4pPr>
              <a:defRPr sz="1600">
                <a:solidFill>
                  <a:schemeClr val="bg1"/>
                </a:solidFill>
              </a:defRPr>
            </a:lvl4pPr>
            <a:lvl5pPr marL="880110" indent="-285750">
              <a:buFont typeface="Arial" panose="020B0604020202020204"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5394960" y="2770632"/>
            <a:ext cx="6007608" cy="3657600"/>
          </a:xfrm>
        </p:spPr>
        <p:txBody>
          <a:bodyPr>
            <a:normAutofit/>
          </a:bodyPr>
          <a:lstStyle>
            <a:lvl1pPr marL="0" indent="0">
              <a:buFont typeface="Arial" panose="020B0604020202020204" pitchFamily="34" charset="0"/>
              <a:buNone/>
              <a:defRPr sz="2000">
                <a:solidFill>
                  <a:schemeClr val="bg1"/>
                </a:solidFill>
              </a:defRPr>
            </a:lvl1pPr>
            <a:lvl2pPr marL="347472" indent="-347472">
              <a:spcBef>
                <a:spcPts val="700"/>
              </a:spcBef>
              <a:spcAft>
                <a:spcPts val="700"/>
              </a:spcAft>
              <a:defRPr sz="2000">
                <a:solidFill>
                  <a:schemeClr val="bg1"/>
                </a:solidFill>
              </a:defRPr>
            </a:lvl2pPr>
            <a:lvl3pPr marL="560070" indent="-285750">
              <a:buFont typeface="Arial" panose="020B0604020202020204" pitchFamily="34" charset="0"/>
              <a:buChar char="•"/>
              <a:defRPr sz="1600">
                <a:solidFill>
                  <a:schemeClr val="bg1"/>
                </a:solidFill>
              </a:defRPr>
            </a:lvl3pPr>
            <a:lvl4pPr>
              <a:defRPr sz="1600">
                <a:solidFill>
                  <a:schemeClr val="bg1"/>
                </a:solidFill>
              </a:defRPr>
            </a:lvl4pPr>
            <a:lvl5pPr marL="880110" indent="-285750">
              <a:buFont typeface="Arial" panose="020B0604020202020204"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lvl1pPr>
              <a:defRPr>
                <a:solidFill>
                  <a:schemeClr val="bg1"/>
                </a:solidFill>
              </a:defRPr>
            </a:lvl1p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solidFill>
                  <a:schemeClr val="bg1"/>
                </a:solidFill>
              </a:defRPr>
            </a:lvl1pPr>
          </a:lstStyle>
          <a:p>
            <a:r>
              <a:rPr lang="en-US" dirty="0"/>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253063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two imag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9CC2FD-DEAD-15BE-FCA9-4EFD14D5950A}"/>
              </a:ext>
            </a:extLst>
          </p:cNvPr>
          <p:cNvSpPr>
            <a:spLocks noGrp="1"/>
          </p:cNvSpPr>
          <p:nvPr>
            <p:ph type="title"/>
          </p:nvPr>
        </p:nvSpPr>
        <p:spPr>
          <a:xfrm>
            <a:off x="768096" y="347472"/>
            <a:ext cx="7315200" cy="3081528"/>
          </a:xfrm>
        </p:spPr>
        <p:txBody>
          <a:bodyPr anchor="b">
            <a:normAutofit/>
          </a:bodyPr>
          <a:lstStyle>
            <a:lvl1pPr>
              <a:defRPr sz="4800">
                <a:solidFill>
                  <a:schemeClr val="tx1"/>
                </a:solidFill>
              </a:defRPr>
            </a:lvl1pPr>
          </a:lstStyle>
          <a:p>
            <a:r>
              <a:rPr lang="en-US" dirty="0"/>
              <a:t>Click to edit Master title style</a:t>
            </a:r>
          </a:p>
        </p:txBody>
      </p:sp>
      <p:sp>
        <p:nvSpPr>
          <p:cNvPr id="2" name="Rectangle 1">
            <a:extLst>
              <a:ext uri="{FF2B5EF4-FFF2-40B4-BE49-F238E27FC236}">
                <a16:creationId xmlns:a16="http://schemas.microsoft.com/office/drawing/2014/main" id="{488A315E-3D77-4A9C-F6F5-4B525C5B2F0A}"/>
              </a:ext>
              <a:ext uri="{C183D7F6-B498-43B3-948B-1728B52AA6E4}">
                <adec:decorative xmlns:adec="http://schemas.microsoft.com/office/drawing/2017/decorative" xmlns="" val="1"/>
              </a:ext>
            </a:extLst>
          </p:cNvPr>
          <p:cNvSpPr/>
          <p:nvPr userDrawn="1"/>
        </p:nvSpPr>
        <p:spPr>
          <a:xfrm>
            <a:off x="0" y="3666744"/>
            <a:ext cx="8650224" cy="3191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C7E5C666-A348-D887-B11B-D23CF67FB8BB}"/>
              </a:ext>
            </a:extLst>
          </p:cNvPr>
          <p:cNvSpPr>
            <a:spLocks noGrp="1"/>
          </p:cNvSpPr>
          <p:nvPr>
            <p:ph idx="1" hasCustomPrompt="1"/>
          </p:nvPr>
        </p:nvSpPr>
        <p:spPr>
          <a:xfrm>
            <a:off x="758952" y="3959352"/>
            <a:ext cx="7315200" cy="2395728"/>
          </a:xfrm>
        </p:spPr>
        <p:txBody>
          <a:bodyPr>
            <a:normAutofit/>
          </a:bodyPr>
          <a:lstStyle>
            <a:lvl1pPr>
              <a:defRPr sz="2000">
                <a:solidFill>
                  <a:schemeClr val="bg1"/>
                </a:solidFill>
              </a:defRPr>
            </a:lvl1pPr>
          </a:lstStyle>
          <a:p>
            <a:r>
              <a:rPr lang="en-US" dirty="0">
                <a:cs typeface="Calibri"/>
              </a:rPr>
              <a:t>Click to edit master text style</a:t>
            </a:r>
          </a:p>
          <a:p>
            <a:endParaRPr lang="en-US" dirty="0">
              <a:cs typeface="Calibri"/>
            </a:endParaRP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8650224" y="0"/>
            <a:ext cx="3547872" cy="2651760"/>
          </a:xfr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8650224" y="2651760"/>
            <a:ext cx="3547872" cy="4206240"/>
          </a:xfrm>
        </p:spPr>
        <p:txBody>
          <a:bodyPr/>
          <a:lstStyle/>
          <a:p>
            <a:endParaRPr lang="en-US" dirty="0"/>
          </a:p>
        </p:txBody>
      </p:sp>
    </p:spTree>
    <p:extLst>
      <p:ext uri="{BB962C8B-B14F-4D97-AF65-F5344CB8AC3E}">
        <p14:creationId xmlns:p14="http://schemas.microsoft.com/office/powerpoint/2010/main" val="12968183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0" r:id="rId3"/>
    <p:sldLayoutId id="2147483691" r:id="rId4"/>
    <p:sldLayoutId id="2147483692" r:id="rId5"/>
    <p:sldLayoutId id="2147483686" r:id="rId6"/>
    <p:sldLayoutId id="2147483693" r:id="rId7"/>
    <p:sldLayoutId id="2147483694" r:id="rId8"/>
    <p:sldLayoutId id="2147483695" r:id="rId9"/>
    <p:sldLayoutId id="2147483672" r:id="rId10"/>
    <p:sldLayoutId id="2147483696" r:id="rId11"/>
    <p:sldLayoutId id="2147483697" r:id="rId12"/>
    <p:sldLayoutId id="2147483698" r:id="rId13"/>
    <p:sldLayoutId id="2147483699" r:id="rId14"/>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Arial" panose="020B0604020202020204" pitchFamily="34" charset="0"/>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Arial" panose="020B0604020202020204" pitchFamily="34" charset="0"/>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comments" Target="../comments/comment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omments" Target="../comments/comment5.xml"/><Relationship Id="rId5" Type="http://schemas.openxmlformats.org/officeDocument/2006/relationships/image" Target="../media/image47.pn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omments" Target="../comments/comment6.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comments" Target="../comments/comment7.xml"/><Relationship Id="rId5" Type="http://schemas.openxmlformats.org/officeDocument/2006/relationships/image" Target="../media/image53.jpg"/><Relationship Id="rId4" Type="http://schemas.openxmlformats.org/officeDocument/2006/relationships/image" Target="../media/image52.jp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5.xml"/><Relationship Id="rId5" Type="http://schemas.openxmlformats.org/officeDocument/2006/relationships/comments" Target="../comments/comment8.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7.png"/><Relationship Id="rId21" Type="http://schemas.openxmlformats.org/officeDocument/2006/relationships/image" Target="../media/image83.png"/><Relationship Id="rId7" Type="http://schemas.openxmlformats.org/officeDocument/2006/relationships/image" Target="../media/image71.png"/><Relationship Id="rId12" Type="http://schemas.microsoft.com/office/2007/relationships/hdphoto" Target="../media/hdphoto16.wdp"/><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notesSlide" Target="../notesSlides/notesSlide10.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4.png"/><Relationship Id="rId24" Type="http://schemas.openxmlformats.org/officeDocument/2006/relationships/image" Target="../media/image86.png"/><Relationship Id="rId5" Type="http://schemas.openxmlformats.org/officeDocument/2006/relationships/image" Target="../media/image69.png"/><Relationship Id="rId15" Type="http://schemas.openxmlformats.org/officeDocument/2006/relationships/image" Target="../media/image77.png"/><Relationship Id="rId23" Type="http://schemas.openxmlformats.org/officeDocument/2006/relationships/image" Target="../media/image85.png"/><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image" Target="../media/image68.png"/><Relationship Id="rId9" Type="http://schemas.microsoft.com/office/2007/relationships/hdphoto" Target="../media/hdphoto15.wdp"/><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comments" Target="../comments/comment9.xml"/></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microsoft.com/office/2007/relationships/hdphoto" Target="../media/hdphoto8.wdp"/><Relationship Id="rId26" Type="http://schemas.openxmlformats.org/officeDocument/2006/relationships/image" Target="../media/image24.png"/><Relationship Id="rId3" Type="http://schemas.openxmlformats.org/officeDocument/2006/relationships/image" Target="../media/image10.png"/><Relationship Id="rId21" Type="http://schemas.microsoft.com/office/2007/relationships/hdphoto" Target="../media/hdphoto9.wdp"/><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19.png"/><Relationship Id="rId25" Type="http://schemas.microsoft.com/office/2007/relationships/hdphoto" Target="../media/hdphoto11.wdp"/><Relationship Id="rId2" Type="http://schemas.openxmlformats.org/officeDocument/2006/relationships/image" Target="../media/image9.png"/><Relationship Id="rId16" Type="http://schemas.microsoft.com/office/2007/relationships/hdphoto" Target="../media/hdphoto7.wdp"/><Relationship Id="rId20"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3.png"/><Relationship Id="rId5" Type="http://schemas.microsoft.com/office/2007/relationships/hdphoto" Target="../media/hdphoto3.wdp"/><Relationship Id="rId15" Type="http://schemas.openxmlformats.org/officeDocument/2006/relationships/image" Target="../media/image18.png"/><Relationship Id="rId23" Type="http://schemas.microsoft.com/office/2007/relationships/hdphoto" Target="../media/hdphoto10.wdp"/><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6.wdp"/><Relationship Id="rId22" Type="http://schemas.openxmlformats.org/officeDocument/2006/relationships/image" Target="../media/image22.png"/><Relationship Id="rId27"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7.png"/><Relationship Id="rId5" Type="http://schemas.microsoft.com/office/2007/relationships/hdphoto" Target="../media/hdphoto12.wdp"/><Relationship Id="rId4" Type="http://schemas.openxmlformats.org/officeDocument/2006/relationships/image" Target="../media/image36.png"/><Relationship Id="rId9"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omments" Target="../comments/comment3.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pic>
        <p:nvPicPr>
          <p:cNvPr id="41" name="Picture Placeholder 4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31608" y="-10160"/>
            <a:ext cx="4666488" cy="3443662"/>
          </a:xfrm>
          <a:prstGeom prst="rect">
            <a:avLst/>
          </a:prstGeom>
        </p:spPr>
      </p:pic>
      <p:pic>
        <p:nvPicPr>
          <p:cNvPr id="43" name="Picture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54178"/>
            <a:ext cx="7516937" cy="2698714"/>
          </a:xfrm>
          <a:prstGeom prst="rect">
            <a:avLst/>
          </a:prstGeom>
        </p:spPr>
      </p:pic>
      <p:pic>
        <p:nvPicPr>
          <p:cNvPr id="47" name="Picture 4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31608" y="3447288"/>
            <a:ext cx="4642673" cy="3429002"/>
          </a:xfrm>
          <a:prstGeom prst="rect">
            <a:avLst/>
          </a:prstGeo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1376" r="41376"/>
          <a:stretch>
            <a:fillRect/>
          </a:stretch>
        </p:blipFill>
        <p:spPr/>
      </p:pic>
      <p:sp>
        <p:nvSpPr>
          <p:cNvPr id="5" name="Picture Placeholder 4"/>
          <p:cNvSpPr>
            <a:spLocks noGrp="1"/>
          </p:cNvSpPr>
          <p:nvPr>
            <p:ph type="pic" sz="quarter" idx="14"/>
          </p:nvPr>
        </p:nvSpPr>
        <p:spPr/>
      </p:sp>
      <p:sp>
        <p:nvSpPr>
          <p:cNvPr id="6" name="Picture Placeholder 5"/>
          <p:cNvSpPr>
            <a:spLocks noGrp="1"/>
          </p:cNvSpPr>
          <p:nvPr>
            <p:ph type="pic" sz="quarter" idx="15"/>
          </p:nvPr>
        </p:nvSpPr>
        <p:spPr/>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0229" y="-21264"/>
            <a:ext cx="4450080" cy="3455275"/>
          </a:xfrm>
          <a:prstGeom prst="rect">
            <a:avLst/>
          </a:prstGeom>
        </p:spPr>
      </p:pic>
      <p:sp>
        <p:nvSpPr>
          <p:cNvPr id="11" name="Title 1">
            <a:extLst>
              <a:ext uri="{FF2B5EF4-FFF2-40B4-BE49-F238E27FC236}">
                <a16:creationId xmlns:a16="http://schemas.microsoft.com/office/drawing/2014/main" id="{8460295B-54B9-4937-90E3-BAB9CE69E30B}"/>
              </a:ext>
            </a:extLst>
          </p:cNvPr>
          <p:cNvSpPr txBox="1">
            <a:spLocks/>
          </p:cNvSpPr>
          <p:nvPr/>
        </p:nvSpPr>
        <p:spPr>
          <a:xfrm>
            <a:off x="1056640" y="-2117344"/>
            <a:ext cx="7039864" cy="29911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120" baseline="0">
                <a:solidFill>
                  <a:schemeClr val="bg1"/>
                </a:solidFill>
                <a:latin typeface="+mj-lt"/>
                <a:ea typeface="+mj-ea"/>
                <a:cs typeface="+mj-cs"/>
              </a:defRPr>
            </a:lvl1pPr>
          </a:lstStyle>
          <a:p>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Contrabass</a:t>
            </a:r>
            <a:r>
              <a:rPr lang="en-US" b="1" dirty="0" smtClean="0">
                <a:latin typeface="Roboto" panose="02000000000000000000" pitchFamily="2" charset="0"/>
                <a:ea typeface="Roboto" panose="02000000000000000000" pitchFamily="2" charset="0"/>
                <a:cs typeface="Calibri" panose="020F0502020204030204" pitchFamily="34" charset="0"/>
              </a:rPr>
              <a:t> series</a:t>
            </a:r>
            <a:endParaRPr lang="en-US" b="1" dirty="0">
              <a:latin typeface="Roboto" panose="02000000000000000000" pitchFamily="2" charset="0"/>
              <a:ea typeface="Roboto" panose="02000000000000000000" pitchFamily="2" charset="0"/>
              <a:cs typeface="Calibri" panose="020F0502020204030204" pitchFamily="34" charset="0"/>
            </a:endParaRPr>
          </a:p>
        </p:txBody>
      </p:sp>
      <p:sp>
        <p:nvSpPr>
          <p:cNvPr id="12" name="Text Placeholder 11"/>
          <p:cNvSpPr>
            <a:spLocks noGrp="1"/>
          </p:cNvSpPr>
          <p:nvPr>
            <p:ph type="body" idx="1"/>
          </p:nvPr>
        </p:nvSpPr>
        <p:spPr>
          <a:xfrm>
            <a:off x="38099" y="4275677"/>
            <a:ext cx="7616445" cy="2633471"/>
          </a:xfrm>
        </p:spPr>
        <p:txBody>
          <a:bodyPr>
            <a:noAutofit/>
          </a:bodyPr>
          <a:lstStyle/>
          <a:p>
            <a:pPr algn="just"/>
            <a:r>
              <a:rPr lang="en-US" sz="1800" dirty="0">
                <a:latin typeface="Roboto" panose="02000000000000000000" pitchFamily="2" charset="0"/>
                <a:ea typeface="Roboto" panose="02000000000000000000" pitchFamily="2" charset="0"/>
                <a:cs typeface="Calibri" panose="020F0502020204030204" pitchFamily="34" charset="0"/>
              </a:rPr>
              <a:t>The Contrabass Series delivers deep, impactful bass </a:t>
            </a:r>
            <a:r>
              <a:rPr lang="en-IN" sz="1800" dirty="0">
                <a:latin typeface="Roboto" panose="02000000000000000000" pitchFamily="2" charset="0"/>
                <a:ea typeface="Roboto" panose="02000000000000000000" pitchFamily="2" charset="0"/>
                <a:cs typeface="Calibri" panose="020F0502020204030204" pitchFamily="34" charset="0"/>
              </a:rPr>
              <a:t>capturing the bold and dynamic characteristics of the contrabass </a:t>
            </a:r>
            <a:r>
              <a:rPr lang="en-US" sz="1800" dirty="0">
                <a:latin typeface="Roboto" panose="02000000000000000000" pitchFamily="2" charset="0"/>
                <a:ea typeface="Roboto" panose="02000000000000000000" pitchFamily="2" charset="0"/>
                <a:cs typeface="Calibri" panose="020F0502020204030204" pitchFamily="34" charset="0"/>
              </a:rPr>
              <a:t>with options like Reflex, </a:t>
            </a:r>
            <a:r>
              <a:rPr lang="en-US" sz="1800" dirty="0" smtClean="0">
                <a:latin typeface="Roboto" panose="02000000000000000000" pitchFamily="2" charset="0"/>
                <a:ea typeface="Roboto" panose="02000000000000000000" pitchFamily="2" charset="0"/>
                <a:cs typeface="Calibri" panose="020F0502020204030204" pitchFamily="34" charset="0"/>
              </a:rPr>
              <a:t>Multi-load</a:t>
            </a:r>
            <a:r>
              <a:rPr lang="en-US" sz="1800" dirty="0">
                <a:latin typeface="Roboto" panose="02000000000000000000" pitchFamily="2" charset="0"/>
                <a:ea typeface="Roboto" panose="02000000000000000000" pitchFamily="2" charset="0"/>
                <a:cs typeface="Calibri" panose="020F0502020204030204" pitchFamily="34" charset="0"/>
              </a:rPr>
              <a:t>, and Band Pass designs. Engineered for minimal resonance, these subwoofers offer powerful low-frequency extension for both live sound and installation, fitting seamlessly in any </a:t>
            </a:r>
            <a:r>
              <a:rPr lang="en-US" sz="1800" dirty="0" smtClean="0">
                <a:latin typeface="Roboto" panose="02000000000000000000" pitchFamily="2" charset="0"/>
                <a:ea typeface="Roboto" panose="02000000000000000000" pitchFamily="2" charset="0"/>
                <a:cs typeface="Calibri" panose="020F0502020204030204" pitchFamily="34" charset="0"/>
              </a:rPr>
              <a:t>venue.</a:t>
            </a:r>
            <a:r>
              <a:rPr lang="en-IN" sz="1800" dirty="0" smtClean="0">
                <a:latin typeface="Roboto" panose="02000000000000000000" pitchFamily="2" charset="0"/>
                <a:ea typeface="Roboto" panose="02000000000000000000" pitchFamily="2" charset="0"/>
                <a:cs typeface="Calibri" panose="020F0502020204030204" pitchFamily="34" charset="0"/>
              </a:rPr>
              <a:t> </a:t>
            </a:r>
            <a:endParaRPr lang="en-IN" sz="1800" dirty="0">
              <a:latin typeface="Roboto" panose="02000000000000000000" pitchFamily="2" charset="0"/>
              <a:ea typeface="Roboto" panose="02000000000000000000" pitchFamily="2" charset="0"/>
              <a:cs typeface="Calibri" panose="020F0502020204030204" pitchFamily="34" charset="0"/>
            </a:endParaRPr>
          </a:p>
        </p:txBody>
      </p:sp>
      <p:pic>
        <p:nvPicPr>
          <p:cNvPr id="4" name="Picture 3"/>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10960" t="16794" r="27969" b="20018"/>
          <a:stretch/>
        </p:blipFill>
        <p:spPr>
          <a:xfrm>
            <a:off x="7763764" y="3451191"/>
            <a:ext cx="4417726" cy="342807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4" y="2103120"/>
            <a:ext cx="7584390" cy="2043219"/>
          </a:xfrm>
          <a:prstGeom prst="rect">
            <a:avLst/>
          </a:prstGeom>
        </p:spPr>
      </p:pic>
    </p:spTree>
    <p:extLst>
      <p:ext uri="{BB962C8B-B14F-4D97-AF65-F5344CB8AC3E}">
        <p14:creationId xmlns:p14="http://schemas.microsoft.com/office/powerpoint/2010/main" val="40318497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70511" y="4283433"/>
            <a:ext cx="7559649" cy="2605515"/>
          </a:xfrm>
        </p:spPr>
        <p:txBody>
          <a:bodyPr>
            <a:noAutofit/>
          </a:bodyPr>
          <a:lstStyle/>
          <a:p>
            <a:pPr algn="just"/>
            <a:r>
              <a:rPr lang="en-US" sz="1800" dirty="0">
                <a:latin typeface="Roboto" panose="02000000000000000000" pitchFamily="2" charset="0"/>
                <a:ea typeface="Roboto" panose="02000000000000000000" pitchFamily="2" charset="0"/>
                <a:cs typeface="Calibri" panose="020F0502020204030204" pitchFamily="34" charset="0"/>
              </a:rPr>
              <a:t>The Harp Series ceiling speakers deliver delicate, clear audio with a second-order crossover for enhanced performance </a:t>
            </a:r>
            <a:r>
              <a:rPr lang="en-IN" sz="1800" dirty="0">
                <a:latin typeface="Roboto" panose="02000000000000000000" pitchFamily="2" charset="0"/>
                <a:ea typeface="Roboto" panose="02000000000000000000" pitchFamily="2" charset="0"/>
                <a:cs typeface="Calibri" panose="020F0502020204030204" pitchFamily="34" charset="0"/>
              </a:rPr>
              <a:t>&amp; captures the delicate, clear, and gentle notes of a harp</a:t>
            </a:r>
            <a:r>
              <a:rPr lang="en-US" sz="1800" dirty="0">
                <a:latin typeface="Roboto" panose="02000000000000000000" pitchFamily="2" charset="0"/>
                <a:ea typeface="Roboto" panose="02000000000000000000" pitchFamily="2" charset="0"/>
                <a:cs typeface="Calibri" panose="020F0502020204030204" pitchFamily="34" charset="0"/>
              </a:rPr>
              <a:t>. Designed for commercial, residential, and home cinema applications, they provide distortion-free, immersive sound with even coverage and exceptional clarity.</a:t>
            </a:r>
            <a:endParaRPr lang="en-IN" sz="1800" dirty="0">
              <a:latin typeface="Roboto" panose="02000000000000000000" pitchFamily="2" charset="0"/>
              <a:ea typeface="Roboto" panose="02000000000000000000" pitchFamily="2" charset="0"/>
              <a:cs typeface="Calibri" panose="020F0502020204030204" pitchFamily="34" charset="0"/>
            </a:endParaRPr>
          </a:p>
        </p:txBody>
      </p:sp>
      <p:sp>
        <p:nvSpPr>
          <p:cNvPr id="3" name="Picture Placeholder 2"/>
          <p:cNvSpPr>
            <a:spLocks noGrp="1"/>
          </p:cNvSpPr>
          <p:nvPr>
            <p:ph type="pic" sz="quarter" idx="13"/>
          </p:nvPr>
        </p:nvSpPr>
        <p:spPr/>
      </p:sp>
      <p:sp>
        <p:nvSpPr>
          <p:cNvPr id="5" name="Picture Placeholder 4"/>
          <p:cNvSpPr>
            <a:spLocks noGrp="1"/>
          </p:cNvSpPr>
          <p:nvPr>
            <p:ph type="pic" sz="quarter" idx="14"/>
          </p:nvPr>
        </p:nvSpPr>
        <p:spPr/>
      </p:sp>
      <p:sp>
        <p:nvSpPr>
          <p:cNvPr id="6" name="Picture Placeholder 5"/>
          <p:cNvSpPr>
            <a:spLocks noGrp="1"/>
          </p:cNvSpPr>
          <p:nvPr>
            <p:ph type="pic" sz="quarter" idx="15"/>
          </p:nvPr>
        </p:nvSpPr>
        <p:spPr/>
      </p:sp>
      <p:sp>
        <p:nvSpPr>
          <p:cNvPr id="11" name="Title 1">
            <a:extLst>
              <a:ext uri="{FF2B5EF4-FFF2-40B4-BE49-F238E27FC236}">
                <a16:creationId xmlns:a16="http://schemas.microsoft.com/office/drawing/2014/main" id="{8460295B-54B9-4937-90E3-BAB9CE69E30B}"/>
              </a:ext>
            </a:extLst>
          </p:cNvPr>
          <p:cNvSpPr txBox="1">
            <a:spLocks/>
          </p:cNvSpPr>
          <p:nvPr/>
        </p:nvSpPr>
        <p:spPr>
          <a:xfrm>
            <a:off x="1553619" y="-2117343"/>
            <a:ext cx="6089904" cy="2980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120" baseline="0">
                <a:solidFill>
                  <a:schemeClr val="bg1"/>
                </a:solidFill>
                <a:latin typeface="+mj-lt"/>
                <a:ea typeface="+mj-ea"/>
                <a:cs typeface="+mj-cs"/>
              </a:defRPr>
            </a:lvl1pPr>
          </a:lstStyle>
          <a:p>
            <a:r>
              <a:rPr lang="en-US" b="1" dirty="0" smtClean="0">
                <a:latin typeface="Roboto" panose="02000000000000000000" pitchFamily="2" charset="0"/>
                <a:ea typeface="Roboto" panose="02000000000000000000" pitchFamily="2" charset="0"/>
                <a:cs typeface="Calibri" panose="020F0502020204030204" pitchFamily="34" charset="0"/>
              </a:rPr>
              <a:t>           </a:t>
            </a:r>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harp</a:t>
            </a:r>
            <a:r>
              <a:rPr lang="en-US" b="1" dirty="0" smtClean="0">
                <a:latin typeface="Roboto" panose="02000000000000000000" pitchFamily="2" charset="0"/>
                <a:ea typeface="Roboto" panose="02000000000000000000" pitchFamily="2" charset="0"/>
                <a:cs typeface="Calibri" panose="020F0502020204030204" pitchFamily="34" charset="0"/>
              </a:rPr>
              <a:t> series</a:t>
            </a:r>
            <a:endParaRPr lang="en-US" b="1" dirty="0">
              <a:latin typeface="Roboto" panose="02000000000000000000" pitchFamily="2" charset="0"/>
              <a:ea typeface="Roboto" panose="02000000000000000000" pitchFamily="2" charset="0"/>
              <a:cs typeface="Calibri" panose="020F0502020204030204" pitchFamily="34" charset="0"/>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24074" y="-1"/>
            <a:ext cx="4480626" cy="4208459"/>
          </a:xfrm>
          <a:prstGeom prst="rect">
            <a:avLst/>
          </a:prstGeom>
        </p:spPr>
      </p:pic>
      <p:pic>
        <p:nvPicPr>
          <p:cNvPr id="7172" name="Picture 4" descr="Casinos - Vee Quiva, Phoenix - Tripadviso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16520" y="4175900"/>
            <a:ext cx="4480626" cy="27146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0331" y="2283363"/>
            <a:ext cx="4277710" cy="1892537"/>
          </a:xfrm>
          <a:prstGeom prst="rect">
            <a:avLst/>
          </a:prstGeom>
        </p:spPr>
      </p:pic>
    </p:spTree>
    <p:extLst>
      <p:ext uri="{BB962C8B-B14F-4D97-AF65-F5344CB8AC3E}">
        <p14:creationId xmlns:p14="http://schemas.microsoft.com/office/powerpoint/2010/main" val="20761906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7365" y="4240027"/>
            <a:ext cx="7710627" cy="2627022"/>
          </a:xfrm>
        </p:spPr>
        <p:txBody>
          <a:bodyPr>
            <a:noAutofit/>
          </a:bodyPr>
          <a:lstStyle/>
          <a:p>
            <a:pPr algn="just"/>
            <a:r>
              <a:rPr lang="en-US" sz="1800" dirty="0" smtClean="0">
                <a:latin typeface="Roboto" panose="02000000000000000000" pitchFamily="2" charset="0"/>
                <a:ea typeface="Roboto" panose="02000000000000000000" pitchFamily="2" charset="0"/>
                <a:cs typeface="Calibri" panose="020F0502020204030204" pitchFamily="34" charset="0"/>
              </a:rPr>
              <a:t>We offer high-performance amplifiers and advanced DSPs designed for professional audio environments. Our amplifiers provide robust power for large venues or crystal-clear sound in intimate settings. Our DSPs optimize audio clarity and precision, tailored to specific needs</a:t>
            </a:r>
            <a:r>
              <a:rPr lang="en-US" sz="1800" dirty="0" smtClean="0">
                <a:latin typeface="Roboto" panose="02000000000000000000" pitchFamily="2" charset="0"/>
                <a:ea typeface="Roboto" panose="02000000000000000000" pitchFamily="2" charset="0"/>
              </a:rPr>
              <a:t>.</a:t>
            </a:r>
            <a:endParaRPr lang="en-US" sz="1800" dirty="0">
              <a:latin typeface="Roboto" panose="02000000000000000000" pitchFamily="2" charset="0"/>
              <a:ea typeface="Roboto" panose="02000000000000000000" pitchFamily="2" charset="0"/>
              <a:cs typeface="Calibri" panose="020F0502020204030204" pitchFamily="34" charset="0"/>
            </a:endParaRPr>
          </a:p>
        </p:txBody>
      </p:sp>
      <p:sp>
        <p:nvSpPr>
          <p:cNvPr id="3" name="Picture Placeholder 2"/>
          <p:cNvSpPr>
            <a:spLocks noGrp="1"/>
          </p:cNvSpPr>
          <p:nvPr>
            <p:ph type="pic" sz="quarter" idx="13"/>
          </p:nvPr>
        </p:nvSpPr>
        <p:spPr/>
      </p:sp>
      <p:sp>
        <p:nvSpPr>
          <p:cNvPr id="5" name="Picture Placeholder 4"/>
          <p:cNvSpPr>
            <a:spLocks noGrp="1"/>
          </p:cNvSpPr>
          <p:nvPr>
            <p:ph type="pic" sz="quarter" idx="14"/>
          </p:nvPr>
        </p:nvSpPr>
        <p:spPr/>
      </p:sp>
      <p:sp>
        <p:nvSpPr>
          <p:cNvPr id="11" name="Title 1">
            <a:extLst>
              <a:ext uri="{FF2B5EF4-FFF2-40B4-BE49-F238E27FC236}">
                <a16:creationId xmlns:a16="http://schemas.microsoft.com/office/drawing/2014/main" id="{8460295B-54B9-4937-90E3-BAB9CE69E30B}"/>
              </a:ext>
            </a:extLst>
          </p:cNvPr>
          <p:cNvSpPr txBox="1">
            <a:spLocks/>
          </p:cNvSpPr>
          <p:nvPr/>
        </p:nvSpPr>
        <p:spPr>
          <a:xfrm>
            <a:off x="1651000" y="-2147823"/>
            <a:ext cx="6089904" cy="2980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120" baseline="0">
                <a:solidFill>
                  <a:schemeClr val="bg1"/>
                </a:solidFill>
                <a:latin typeface="+mj-lt"/>
                <a:ea typeface="+mj-ea"/>
                <a:cs typeface="+mj-cs"/>
              </a:defRPr>
            </a:lvl1pPr>
          </a:lstStyle>
          <a:p>
            <a:r>
              <a:rPr lang="en-US" dirty="0" smtClean="0">
                <a:latin typeface="Calibri" panose="020F0502020204030204" pitchFamily="34" charset="0"/>
                <a:ea typeface="Calibri" panose="020F0502020204030204" pitchFamily="34" charset="0"/>
                <a:cs typeface="Calibri" panose="020F0502020204030204" pitchFamily="34" charset="0"/>
              </a:rPr>
              <a:t>               </a:t>
            </a:r>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electronics</a:t>
            </a:r>
            <a:endParaRPr lang="en-US"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409"/>
          <a:stretch/>
        </p:blipFill>
        <p:spPr>
          <a:xfrm>
            <a:off x="7763256" y="-39337"/>
            <a:ext cx="4425696" cy="6988777"/>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44968" y="4219707"/>
            <a:ext cx="4425696" cy="26382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520" y="2762939"/>
            <a:ext cx="6136640" cy="1332122"/>
          </a:xfrm>
          <a:prstGeom prst="rect">
            <a:avLst/>
          </a:prstGeom>
        </p:spPr>
      </p:pic>
    </p:spTree>
    <p:extLst>
      <p:ext uri="{BB962C8B-B14F-4D97-AF65-F5344CB8AC3E}">
        <p14:creationId xmlns:p14="http://schemas.microsoft.com/office/powerpoint/2010/main" val="21603337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40360" y="317814"/>
            <a:ext cx="10570464" cy="1700784"/>
          </a:xfrm>
        </p:spPr>
        <p:txBody>
          <a:bodyPr>
            <a:noAutofit/>
          </a:bodyPr>
          <a:lstStyle/>
          <a:p>
            <a:r>
              <a:rPr lang="en-US" b="1" dirty="0" smtClean="0">
                <a:latin typeface="Roboto" panose="02000000000000000000" pitchFamily="2" charset="0"/>
                <a:ea typeface="Roboto" panose="02000000000000000000" pitchFamily="2" charset="0"/>
                <a:cs typeface="Calibri" panose="020F0502020204030204" pitchFamily="34" charset="0"/>
              </a:rPr>
              <a:t>Engineered for </a:t>
            </a:r>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excellence</a:t>
            </a:r>
            <a:endParaRPr lang="en-US"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sp>
        <p:nvSpPr>
          <p:cNvPr id="14" name="TextBox 13"/>
          <p:cNvSpPr txBox="1"/>
          <p:nvPr/>
        </p:nvSpPr>
        <p:spPr>
          <a:xfrm>
            <a:off x="48845" y="5361706"/>
            <a:ext cx="3942080" cy="584775"/>
          </a:xfrm>
          <a:prstGeom prst="rect">
            <a:avLst/>
          </a:prstGeom>
          <a:noFill/>
        </p:spPr>
        <p:txBody>
          <a:bodyPr wrap="square" rtlCol="0">
            <a:spAutoFit/>
          </a:bodyPr>
          <a:lstStyle/>
          <a:p>
            <a:pPr algn="just"/>
            <a:r>
              <a:rPr lang="en-GB" sz="1600" dirty="0">
                <a:latin typeface="Roboto" panose="02000000000000000000" pitchFamily="2" charset="0"/>
                <a:ea typeface="Roboto" panose="02000000000000000000" pitchFamily="2" charset="0"/>
                <a:cs typeface="Calibri" panose="020F0502020204030204" pitchFamily="34" charset="0"/>
              </a:rPr>
              <a:t>All CSC products are designed and developed in its R&amp;D facility in </a:t>
            </a:r>
            <a:r>
              <a:rPr lang="en-GB" sz="1600" dirty="0" smtClean="0">
                <a:latin typeface="Roboto" panose="02000000000000000000" pitchFamily="2" charset="0"/>
                <a:ea typeface="Roboto" panose="02000000000000000000" pitchFamily="2" charset="0"/>
                <a:cs typeface="Calibri" panose="020F0502020204030204" pitchFamily="34" charset="0"/>
              </a:rPr>
              <a:t>Germany.</a:t>
            </a:r>
            <a:endParaRPr lang="en-IN" sz="1600" dirty="0">
              <a:latin typeface="Roboto" panose="02000000000000000000" pitchFamily="2" charset="0"/>
              <a:ea typeface="Roboto" panose="02000000000000000000" pitchFamily="2" charset="0"/>
              <a:cs typeface="Calibri" panose="020F0502020204030204" pitchFamily="34" charset="0"/>
            </a:endParaRPr>
          </a:p>
        </p:txBody>
      </p:sp>
      <p:sp>
        <p:nvSpPr>
          <p:cNvPr id="15" name="Rectangle 14"/>
          <p:cNvSpPr/>
          <p:nvPr/>
        </p:nvSpPr>
        <p:spPr>
          <a:xfrm>
            <a:off x="4333981" y="5340926"/>
            <a:ext cx="3891998" cy="830997"/>
          </a:xfrm>
          <a:prstGeom prst="rect">
            <a:avLst/>
          </a:prstGeom>
          <a:noFill/>
        </p:spPr>
        <p:txBody>
          <a:bodyPr wrap="square" rtlCol="0">
            <a:spAutoFit/>
          </a:bodyPr>
          <a:lstStyle/>
          <a:p>
            <a:pPr algn="just"/>
            <a:r>
              <a:rPr lang="en-GB" sz="1600" dirty="0" smtClean="0">
                <a:latin typeface="Roboto" panose="02000000000000000000" pitchFamily="2" charset="0"/>
                <a:ea typeface="Roboto" panose="02000000000000000000" pitchFamily="2" charset="0"/>
                <a:cs typeface="Calibri" panose="020F0502020204030204" pitchFamily="34" charset="0"/>
              </a:rPr>
              <a:t>Our team </a:t>
            </a:r>
            <a:r>
              <a:rPr lang="en-GB" sz="1600" dirty="0">
                <a:latin typeface="Roboto" panose="02000000000000000000" pitchFamily="2" charset="0"/>
                <a:ea typeface="Roboto" panose="02000000000000000000" pitchFamily="2" charset="0"/>
                <a:cs typeface="Calibri" panose="020F0502020204030204" pitchFamily="34" charset="0"/>
              </a:rPr>
              <a:t>of passionate engineers ideate, prototype, test, and develop perfectly engineered products and </a:t>
            </a:r>
            <a:r>
              <a:rPr lang="en-GB" sz="1600" dirty="0" smtClean="0">
                <a:latin typeface="Roboto" panose="02000000000000000000" pitchFamily="2" charset="0"/>
                <a:ea typeface="Roboto" panose="02000000000000000000" pitchFamily="2" charset="0"/>
                <a:cs typeface="Calibri" panose="020F0502020204030204" pitchFamily="34" charset="0"/>
              </a:rPr>
              <a:t>solutions.</a:t>
            </a:r>
            <a:endParaRPr lang="en-IN" sz="1600" dirty="0">
              <a:latin typeface="Roboto" panose="02000000000000000000" pitchFamily="2" charset="0"/>
              <a:ea typeface="Roboto" panose="02000000000000000000" pitchFamily="2" charset="0"/>
              <a:cs typeface="Calibri" panose="020F0502020204030204" pitchFamily="34" charset="0"/>
            </a:endParaRPr>
          </a:p>
        </p:txBody>
      </p:sp>
      <p:sp>
        <p:nvSpPr>
          <p:cNvPr id="18" name="TextBox 17"/>
          <p:cNvSpPr txBox="1"/>
          <p:nvPr/>
        </p:nvSpPr>
        <p:spPr>
          <a:xfrm>
            <a:off x="8426288" y="5314720"/>
            <a:ext cx="3721286" cy="830997"/>
          </a:xfrm>
          <a:prstGeom prst="rect">
            <a:avLst/>
          </a:prstGeom>
          <a:noFill/>
        </p:spPr>
        <p:txBody>
          <a:bodyPr wrap="square" rtlCol="0">
            <a:spAutoFit/>
          </a:bodyPr>
          <a:lstStyle>
            <a:defPPr>
              <a:defRPr lang="en-US"/>
            </a:defPPr>
            <a:lvl1pPr algn="just">
              <a:defRPr sz="1600">
                <a:latin typeface="Calibri" panose="020F0502020204030204" pitchFamily="34" charset="0"/>
                <a:ea typeface="Calibri" panose="020F0502020204030204" pitchFamily="34" charset="0"/>
                <a:cs typeface="Calibri" panose="020F0502020204030204" pitchFamily="34" charset="0"/>
              </a:defRPr>
            </a:lvl1pPr>
          </a:lstStyle>
          <a:p>
            <a:r>
              <a:rPr lang="en-US" dirty="0">
                <a:latin typeface="Roboto" panose="02000000000000000000" pitchFamily="2" charset="0"/>
                <a:ea typeface="Roboto" panose="02000000000000000000" pitchFamily="2" charset="0"/>
              </a:rPr>
              <a:t>With our innovative design expertise, we’ve patented one of the shallowest double 15” subwoofers</a:t>
            </a:r>
            <a:endParaRPr lang="en-IN" dirty="0">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445074" y="1908100"/>
            <a:ext cx="3731969" cy="3402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848" r="4878"/>
          <a:stretch/>
        </p:blipFill>
        <p:spPr>
          <a:xfrm>
            <a:off x="0" y="1946425"/>
            <a:ext cx="4121224" cy="3384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435"/>
          <a:stretch/>
        </p:blipFill>
        <p:spPr>
          <a:xfrm>
            <a:off x="4340977" y="1950140"/>
            <a:ext cx="3886514" cy="3402000"/>
          </a:xfrm>
          <a:prstGeom prst="rect">
            <a:avLst/>
          </a:prstGeom>
        </p:spPr>
      </p:pic>
    </p:spTree>
    <p:extLst>
      <p:ext uri="{BB962C8B-B14F-4D97-AF65-F5344CB8AC3E}">
        <p14:creationId xmlns:p14="http://schemas.microsoft.com/office/powerpoint/2010/main" val="448684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275957" y="1991820"/>
            <a:ext cx="3914935" cy="3240000"/>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269240" y="317814"/>
            <a:ext cx="12176760" cy="1700784"/>
          </a:xfrm>
        </p:spPr>
        <p:txBody>
          <a:bodyPr>
            <a:noAutofit/>
          </a:bodyPr>
          <a:lstStyle/>
          <a:p>
            <a:r>
              <a:rPr lang="en-US" b="1" dirty="0" smtClean="0">
                <a:latin typeface="Roboto" panose="02000000000000000000" pitchFamily="2" charset="0"/>
                <a:ea typeface="Roboto" panose="02000000000000000000" pitchFamily="2" charset="0"/>
                <a:cs typeface="Calibri" panose="020F0502020204030204" pitchFamily="34" charset="0"/>
              </a:rPr>
              <a:t>FROM COMPONENTS TO </a:t>
            </a:r>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PEFRECTION</a:t>
            </a:r>
            <a:endParaRPr lang="en-US"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FED8A92-9423-3296-90D2-835112C12EC8}"/>
              </a:ext>
            </a:extLst>
          </p:cNvPr>
          <p:cNvSpPr>
            <a:spLocks noGrp="1"/>
          </p:cNvSpPr>
          <p:nvPr>
            <p:ph type="sldNum" sz="quarter" idx="12"/>
          </p:nvPr>
        </p:nvSpPr>
        <p:spPr>
          <a:xfrm>
            <a:off x="10387584" y="5811248"/>
            <a:ext cx="932688" cy="365125"/>
          </a:xfrm>
        </p:spPr>
        <p:txBody>
          <a:bodyPr/>
          <a:lstStyle/>
          <a:p>
            <a:fld id="{294A09A9-5501-47C1-A89A-A340965A2BE2}" type="slidenum">
              <a:rPr lang="en-US" smtClean="0">
                <a:latin typeface="Calibri" panose="020F0502020204030204" pitchFamily="34" charset="0"/>
                <a:ea typeface="Calibri" panose="020F0502020204030204" pitchFamily="34" charset="0"/>
                <a:cs typeface="Calibri" panose="020F0502020204030204" pitchFamily="34" charset="0"/>
              </a:rPr>
              <a:t>14</a:t>
            </a:fld>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9566" y="5275525"/>
            <a:ext cx="3913823" cy="584775"/>
          </a:xfrm>
          <a:prstGeom prst="rect">
            <a:avLst/>
          </a:prstGeom>
          <a:noFill/>
        </p:spPr>
        <p:txBody>
          <a:bodyPr wrap="square" rtlCol="0">
            <a:spAutoFit/>
          </a:bodyPr>
          <a:lstStyle/>
          <a:p>
            <a:pPr algn="just"/>
            <a:r>
              <a:rPr lang="en-US" sz="1600" dirty="0">
                <a:latin typeface="Roboto" panose="02000000000000000000" pitchFamily="2" charset="0"/>
                <a:ea typeface="Roboto" panose="02000000000000000000" pitchFamily="2" charset="0"/>
                <a:cs typeface="Calibri" panose="020F0502020204030204" pitchFamily="34" charset="0"/>
              </a:rPr>
              <a:t>Drivers are imported from the best sources in Italy, France, and </a:t>
            </a:r>
            <a:r>
              <a:rPr lang="en-US" sz="1600" dirty="0" smtClean="0">
                <a:latin typeface="Roboto" panose="02000000000000000000" pitchFamily="2" charset="0"/>
                <a:ea typeface="Roboto" panose="02000000000000000000" pitchFamily="2" charset="0"/>
                <a:cs typeface="Calibri" panose="020F0502020204030204" pitchFamily="34" charset="0"/>
              </a:rPr>
              <a:t>Spain</a:t>
            </a:r>
            <a:r>
              <a:rPr lang="en-GB" sz="1600" dirty="0" smtClean="0">
                <a:latin typeface="Roboto" panose="02000000000000000000" pitchFamily="2" charset="0"/>
                <a:ea typeface="Roboto" panose="02000000000000000000" pitchFamily="2" charset="0"/>
                <a:cs typeface="Calibri" panose="020F0502020204030204" pitchFamily="34" charset="0"/>
              </a:rPr>
              <a:t>.</a:t>
            </a:r>
            <a:endParaRPr lang="en-IN" sz="1600" dirty="0">
              <a:latin typeface="Roboto" panose="02000000000000000000" pitchFamily="2" charset="0"/>
              <a:ea typeface="Roboto" panose="02000000000000000000" pitchFamily="2" charset="0"/>
              <a:cs typeface="Calibri" panose="020F0502020204030204" pitchFamily="34" charset="0"/>
            </a:endParaRPr>
          </a:p>
        </p:txBody>
      </p:sp>
      <p:sp>
        <p:nvSpPr>
          <p:cNvPr id="9" name="Rectangle 8"/>
          <p:cNvSpPr/>
          <p:nvPr/>
        </p:nvSpPr>
        <p:spPr>
          <a:xfrm>
            <a:off x="4068620" y="5278259"/>
            <a:ext cx="4048696" cy="1077218"/>
          </a:xfrm>
          <a:prstGeom prst="rect">
            <a:avLst/>
          </a:prstGeom>
          <a:noFill/>
        </p:spPr>
        <p:txBody>
          <a:bodyPr wrap="square" rtlCol="0">
            <a:spAutoFit/>
          </a:bodyPr>
          <a:lstStyle/>
          <a:p>
            <a:pPr algn="just"/>
            <a:r>
              <a:rPr lang="en-US" sz="1600" dirty="0">
                <a:latin typeface="Roboto" panose="02000000000000000000" pitchFamily="2" charset="0"/>
                <a:ea typeface="Roboto" panose="02000000000000000000" pitchFamily="2" charset="0"/>
                <a:cs typeface="Calibri" panose="020F0502020204030204" pitchFamily="34" charset="0"/>
              </a:rPr>
              <a:t>We over-engineer passive crossovers to reduce distortion and thermal compression using low-inductance components.</a:t>
            </a:r>
            <a:r>
              <a:rPr lang="en-IN" sz="1600" dirty="0" smtClean="0">
                <a:latin typeface="Roboto" panose="02000000000000000000" pitchFamily="2" charset="0"/>
                <a:ea typeface="Roboto" panose="02000000000000000000" pitchFamily="2" charset="0"/>
                <a:cs typeface="Calibri" panose="020F0502020204030204" pitchFamily="34" charset="0"/>
              </a:rPr>
              <a:t>.</a:t>
            </a:r>
            <a:endParaRPr lang="en-IN" sz="1600" dirty="0">
              <a:latin typeface="Roboto" panose="02000000000000000000" pitchFamily="2" charset="0"/>
              <a:ea typeface="Roboto" panose="02000000000000000000" pitchFamily="2" charset="0"/>
              <a:cs typeface="Calibri" panose="020F0502020204030204" pitchFamily="34" charset="0"/>
            </a:endParaRPr>
          </a:p>
        </p:txBody>
      </p:sp>
      <p:sp>
        <p:nvSpPr>
          <p:cNvPr id="10" name="Rectangle 9"/>
          <p:cNvSpPr/>
          <p:nvPr/>
        </p:nvSpPr>
        <p:spPr>
          <a:xfrm>
            <a:off x="8289720" y="5236075"/>
            <a:ext cx="3896964" cy="1077218"/>
          </a:xfrm>
          <a:prstGeom prst="rect">
            <a:avLst/>
          </a:prstGeom>
          <a:noFill/>
        </p:spPr>
        <p:txBody>
          <a:bodyPr wrap="square" rtlCol="0">
            <a:spAutoFit/>
          </a:bodyPr>
          <a:lstStyle/>
          <a:p>
            <a:pPr algn="just"/>
            <a:r>
              <a:rPr lang="en-US" sz="1600" dirty="0">
                <a:latin typeface="Roboto" panose="02000000000000000000" pitchFamily="2" charset="0"/>
                <a:ea typeface="Roboto" panose="02000000000000000000" pitchFamily="2" charset="0"/>
                <a:cs typeface="Calibri" panose="020F0502020204030204" pitchFamily="34" charset="0"/>
              </a:rPr>
              <a:t>Our amplifiers use a super-efficient silicon carbide device in Class D design, reducing heat loss and power consumption.</a:t>
            </a:r>
            <a:endParaRPr lang="en-IN" sz="1600" dirty="0">
              <a:latin typeface="Roboto" panose="02000000000000000000" pitchFamily="2" charset="0"/>
              <a:ea typeface="Roboto" panose="02000000000000000000" pitchFamily="2" charset="0"/>
              <a:cs typeface="Calibri" panose="020F0502020204030204" pitchFamily="34" charset="0"/>
            </a:endParaRPr>
          </a:p>
        </p:txBody>
      </p:sp>
      <p:pic>
        <p:nvPicPr>
          <p:cNvPr id="11268" name="Picture 4" descr="Humble Homemade Hifi - Crossover Design"/>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4099271" y="1991819"/>
            <a:ext cx="3979160" cy="327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89" y="1962352"/>
            <a:ext cx="3914316" cy="3312000"/>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87562" y="3539460"/>
            <a:ext cx="3854749" cy="1168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08061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68712" y="326082"/>
            <a:ext cx="10570464" cy="1700784"/>
          </a:xfrm>
        </p:spPr>
        <p:txBody>
          <a:bodyPr>
            <a:noAutofit/>
          </a:bodyPr>
          <a:lstStyle/>
          <a:p>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PRECESION</a:t>
            </a:r>
            <a:r>
              <a:rPr lang="en-US" b="1" dirty="0" smtClean="0">
                <a:latin typeface="Roboto" panose="02000000000000000000" pitchFamily="2" charset="0"/>
                <a:ea typeface="Roboto" panose="02000000000000000000" pitchFamily="2" charset="0"/>
                <a:cs typeface="Calibri" panose="020F0502020204030204" pitchFamily="34" charset="0"/>
              </a:rPr>
              <a:t> IN EVERY PART</a:t>
            </a:r>
            <a:endParaRPr lang="en-US" b="1" dirty="0">
              <a:latin typeface="Roboto" panose="02000000000000000000" pitchFamily="2" charset="0"/>
              <a:ea typeface="Roboto" panose="02000000000000000000" pitchFamily="2" charset="0"/>
              <a:cs typeface="Calibri" panose="020F0502020204030204" pitchFamily="34" charset="0"/>
            </a:endParaRPr>
          </a:p>
        </p:txBody>
      </p:sp>
      <p:sp>
        <p:nvSpPr>
          <p:cNvPr id="8" name="TextBox 7"/>
          <p:cNvSpPr txBox="1"/>
          <p:nvPr/>
        </p:nvSpPr>
        <p:spPr>
          <a:xfrm>
            <a:off x="6619" y="5333212"/>
            <a:ext cx="4073082" cy="830997"/>
          </a:xfrm>
          <a:prstGeom prst="rect">
            <a:avLst/>
          </a:prstGeom>
          <a:noFill/>
        </p:spPr>
        <p:txBody>
          <a:bodyPr wrap="square" rtlCol="0">
            <a:spAutoFit/>
          </a:bodyPr>
          <a:lstStyle/>
          <a:p>
            <a:pPr algn="just"/>
            <a:r>
              <a:rPr lang="en-IN" sz="1600" dirty="0">
                <a:latin typeface="Roboto" panose="02000000000000000000" pitchFamily="2" charset="0"/>
                <a:ea typeface="Roboto" panose="02000000000000000000" pitchFamily="2" charset="0"/>
                <a:cs typeface="Calibri" panose="020F0502020204030204" pitchFamily="34" charset="0"/>
              </a:rPr>
              <a:t>Loudspeaker cabinets are crafted from birch plywood or thick-walled </a:t>
            </a:r>
            <a:r>
              <a:rPr lang="en-IN" sz="1600" dirty="0" smtClean="0">
                <a:latin typeface="Roboto" panose="02000000000000000000" pitchFamily="2" charset="0"/>
                <a:ea typeface="Roboto" panose="02000000000000000000" pitchFamily="2" charset="0"/>
                <a:cs typeface="Calibri" panose="020F0502020204030204" pitchFamily="34" charset="0"/>
              </a:rPr>
              <a:t>aluminium </a:t>
            </a:r>
            <a:r>
              <a:rPr lang="en-IN" sz="1600" dirty="0">
                <a:latin typeface="Roboto" panose="02000000000000000000" pitchFamily="2" charset="0"/>
                <a:ea typeface="Roboto" panose="02000000000000000000" pitchFamily="2" charset="0"/>
                <a:cs typeface="Calibri" panose="020F0502020204030204" pitchFamily="34" charset="0"/>
              </a:rPr>
              <a:t>extrusion for durability.</a:t>
            </a:r>
          </a:p>
        </p:txBody>
      </p:sp>
      <p:sp>
        <p:nvSpPr>
          <p:cNvPr id="4" name="TextBox 3"/>
          <p:cNvSpPr txBox="1"/>
          <p:nvPr/>
        </p:nvSpPr>
        <p:spPr>
          <a:xfrm>
            <a:off x="4202205" y="5341629"/>
            <a:ext cx="3924835" cy="1077218"/>
          </a:xfrm>
          <a:prstGeom prst="rect">
            <a:avLst/>
          </a:prstGeom>
          <a:noFill/>
        </p:spPr>
        <p:txBody>
          <a:bodyPr wrap="square" rtlCol="0">
            <a:spAutoFit/>
          </a:bodyPr>
          <a:lstStyle/>
          <a:p>
            <a:pPr algn="just"/>
            <a:r>
              <a:rPr lang="en-IN" sz="1600" dirty="0">
                <a:latin typeface="Roboto" panose="02000000000000000000" pitchFamily="2" charset="0"/>
                <a:ea typeface="Roboto" panose="02000000000000000000" pitchFamily="2" charset="0"/>
                <a:cs typeface="Calibri" panose="020F0502020204030204" pitchFamily="34" charset="0"/>
              </a:rPr>
              <a:t>Loudspeaker Cabinets are painted inside and out with water-resistant, eco-friendly, UV-stabilized, and </a:t>
            </a:r>
            <a:r>
              <a:rPr lang="en-IN" sz="1600" dirty="0" err="1">
                <a:latin typeface="Roboto" panose="02000000000000000000" pitchFamily="2" charset="0"/>
                <a:ea typeface="Roboto" panose="02000000000000000000" pitchFamily="2" charset="0"/>
                <a:cs typeface="Calibri" panose="020F0502020204030204" pitchFamily="34" charset="0"/>
              </a:rPr>
              <a:t>mold</a:t>
            </a:r>
            <a:r>
              <a:rPr lang="en-IN" sz="1600" dirty="0">
                <a:latin typeface="Roboto" panose="02000000000000000000" pitchFamily="2" charset="0"/>
                <a:ea typeface="Roboto" panose="02000000000000000000" pitchFamily="2" charset="0"/>
                <a:cs typeface="Calibri" panose="020F0502020204030204" pitchFamily="34" charset="0"/>
              </a:rPr>
              <a:t>-resistant German paint.</a:t>
            </a:r>
          </a:p>
        </p:txBody>
      </p:sp>
      <p:sp>
        <p:nvSpPr>
          <p:cNvPr id="7" name="TextBox 6"/>
          <p:cNvSpPr txBox="1"/>
          <p:nvPr/>
        </p:nvSpPr>
        <p:spPr>
          <a:xfrm>
            <a:off x="8298151" y="5335964"/>
            <a:ext cx="3902622" cy="830997"/>
          </a:xfrm>
          <a:prstGeom prst="rect">
            <a:avLst/>
          </a:prstGeom>
          <a:noFill/>
        </p:spPr>
        <p:txBody>
          <a:bodyPr wrap="square" rtlCol="0">
            <a:spAutoFit/>
          </a:bodyPr>
          <a:lstStyle>
            <a:defPPr>
              <a:defRPr lang="en-US"/>
            </a:defPPr>
            <a:lvl1pPr algn="just">
              <a:defRPr sz="1500"/>
            </a:lvl1pPr>
          </a:lstStyle>
          <a:p>
            <a:r>
              <a:rPr lang="en-IN" sz="1600" dirty="0">
                <a:latin typeface="Roboto" panose="02000000000000000000" pitchFamily="2" charset="0"/>
                <a:ea typeface="Roboto" panose="02000000000000000000" pitchFamily="2" charset="0"/>
                <a:cs typeface="Calibri" panose="020F0502020204030204" pitchFamily="34" charset="0"/>
              </a:rPr>
              <a:t>Special alloys ensure speaker grills are corrosion-resistant, and all metal parts are treated for environmental protection</a:t>
            </a: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4262" y="1871327"/>
            <a:ext cx="3994698" cy="3456000"/>
          </a:xfrm>
          <a:prstGeom prst="rect">
            <a:avLst/>
          </a:prstGeom>
        </p:spPr>
      </p:pic>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531756" y="1683903"/>
            <a:ext cx="3472819" cy="3847667"/>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67" y="1861405"/>
            <a:ext cx="4030353" cy="3471807"/>
          </a:xfrm>
          <a:prstGeom prst="rect">
            <a:avLst/>
          </a:prstGeom>
        </p:spPr>
      </p:pic>
    </p:spTree>
    <p:extLst>
      <p:ext uri="{BB962C8B-B14F-4D97-AF65-F5344CB8AC3E}">
        <p14:creationId xmlns:p14="http://schemas.microsoft.com/office/powerpoint/2010/main" val="19534683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559" y="2067297"/>
            <a:ext cx="4104000" cy="342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Slide Number Placeholder 2">
            <a:extLst>
              <a:ext uri="{FF2B5EF4-FFF2-40B4-BE49-F238E27FC236}">
                <a16:creationId xmlns:a16="http://schemas.microsoft.com/office/drawing/2014/main" id="{EFED8A92-9423-3296-90D2-835112C12EC8}"/>
              </a:ext>
            </a:extLst>
          </p:cNvPr>
          <p:cNvSpPr>
            <a:spLocks noGrp="1"/>
          </p:cNvSpPr>
          <p:nvPr>
            <p:ph type="sldNum" sz="quarter" idx="12"/>
          </p:nvPr>
        </p:nvSpPr>
        <p:spPr>
          <a:xfrm>
            <a:off x="10296144" y="5845978"/>
            <a:ext cx="932688" cy="365125"/>
          </a:xfrm>
        </p:spPr>
        <p:txBody>
          <a:bodyPr/>
          <a:lstStyle/>
          <a:p>
            <a:fld id="{294A09A9-5501-47C1-A89A-A340965A2BE2}" type="slidenum">
              <a:rPr lang="en-US" smtClean="0">
                <a:latin typeface="Calibri" panose="020F0502020204030204" pitchFamily="34" charset="0"/>
                <a:ea typeface="Calibri" panose="020F0502020204030204" pitchFamily="34" charset="0"/>
                <a:cs typeface="Calibri" panose="020F0502020204030204" pitchFamily="34" charset="0"/>
              </a:rPr>
              <a:t>16</a:t>
            </a:fld>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1" name="Title 45">
            <a:extLst>
              <a:ext uri="{FF2B5EF4-FFF2-40B4-BE49-F238E27FC236}">
                <a16:creationId xmlns:a16="http://schemas.microsoft.com/office/drawing/2014/main" id="{ED670CA1-F25E-AF99-BEA8-354D0CBC310A}"/>
              </a:ext>
            </a:extLst>
          </p:cNvPr>
          <p:cNvSpPr txBox="1">
            <a:spLocks/>
          </p:cNvSpPr>
          <p:nvPr/>
        </p:nvSpPr>
        <p:spPr>
          <a:xfrm>
            <a:off x="547066" y="-1461780"/>
            <a:ext cx="8881414" cy="31368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spc="120" baseline="0">
                <a:solidFill>
                  <a:schemeClr val="bg1"/>
                </a:solidFill>
                <a:latin typeface="+mj-lt"/>
                <a:ea typeface="+mj-ea"/>
                <a:cs typeface="+mj-cs"/>
              </a:defRPr>
            </a:lvl1pPr>
          </a:lstStyle>
          <a:p>
            <a:r>
              <a:rPr lang="en-US" b="1" dirty="0" smtClean="0">
                <a:latin typeface="Roboto" panose="02000000000000000000" pitchFamily="2" charset="0"/>
                <a:ea typeface="Roboto" panose="02000000000000000000" pitchFamily="2" charset="0"/>
                <a:cs typeface="Calibri" panose="020F0502020204030204" pitchFamily="34" charset="0"/>
              </a:rPr>
              <a:t>BUILT to </a:t>
            </a:r>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perform &amp; last</a:t>
            </a:r>
            <a:endParaRPr lang="en-US"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sp>
        <p:nvSpPr>
          <p:cNvPr id="6" name="Rectangle 5"/>
          <p:cNvSpPr/>
          <p:nvPr/>
        </p:nvSpPr>
        <p:spPr>
          <a:xfrm>
            <a:off x="336425" y="1689822"/>
            <a:ext cx="11625260" cy="338554"/>
          </a:xfrm>
          <a:prstGeom prst="rect">
            <a:avLst/>
          </a:prstGeom>
        </p:spPr>
        <p:txBody>
          <a:bodyPr wrap="square">
            <a:spAutoFit/>
          </a:bodyPr>
          <a:lstStyle/>
          <a:p>
            <a:pPr algn="just"/>
            <a:r>
              <a:rPr lang="en-GB" sz="1600" dirty="0" smtClean="0">
                <a:solidFill>
                  <a:schemeClr val="bg1"/>
                </a:solidFill>
                <a:latin typeface="Roboto" panose="02000000000000000000" pitchFamily="2" charset="0"/>
                <a:ea typeface="Roboto" panose="02000000000000000000" pitchFamily="2" charset="0"/>
                <a:cs typeface="Calibri" panose="020F0502020204030204" pitchFamily="34" charset="0"/>
              </a:rPr>
              <a:t>AT OUR 20,000 SQ. FEET STATE-OF-THE-ART ASSEMBLY FACILITY </a:t>
            </a:r>
            <a:r>
              <a:rPr lang="en-GB" sz="1600" dirty="0">
                <a:solidFill>
                  <a:schemeClr val="bg1"/>
                </a:solidFill>
                <a:latin typeface="Roboto" panose="02000000000000000000" pitchFamily="2" charset="0"/>
                <a:ea typeface="Roboto" panose="02000000000000000000" pitchFamily="2" charset="0"/>
                <a:cs typeface="Calibri" panose="020F0502020204030204" pitchFamily="34" charset="0"/>
              </a:rPr>
              <a:t>IN </a:t>
            </a:r>
            <a:r>
              <a:rPr lang="en-GB" sz="1600" dirty="0" smtClean="0">
                <a:solidFill>
                  <a:schemeClr val="bg1"/>
                </a:solidFill>
                <a:latin typeface="Roboto" panose="02000000000000000000" pitchFamily="2" charset="0"/>
                <a:ea typeface="Roboto" panose="02000000000000000000" pitchFamily="2" charset="0"/>
                <a:cs typeface="Calibri" panose="020F0502020204030204" pitchFamily="34" charset="0"/>
              </a:rPr>
              <a:t>INDIA &amp; </a:t>
            </a:r>
            <a:r>
              <a:rPr lang="en-GB" sz="1600" dirty="0">
                <a:solidFill>
                  <a:schemeClr val="bg1"/>
                </a:solidFill>
                <a:latin typeface="Roboto" panose="02000000000000000000" pitchFamily="2" charset="0"/>
                <a:ea typeface="Roboto" panose="02000000000000000000" pitchFamily="2" charset="0"/>
                <a:cs typeface="Calibri" panose="020F0502020204030204" pitchFamily="34" charset="0"/>
              </a:rPr>
              <a:t>WITH OVER 50 PROFESSIONAL TECHNICIANS </a:t>
            </a:r>
          </a:p>
        </p:txBody>
      </p:sp>
      <p:sp>
        <p:nvSpPr>
          <p:cNvPr id="9" name="Rectangle 8"/>
          <p:cNvSpPr/>
          <p:nvPr/>
        </p:nvSpPr>
        <p:spPr>
          <a:xfrm>
            <a:off x="10635" y="5516362"/>
            <a:ext cx="4084260" cy="830997"/>
          </a:xfrm>
          <a:prstGeom prst="rect">
            <a:avLst/>
          </a:prstGeom>
        </p:spPr>
        <p:txBody>
          <a:bodyPr wrap="square">
            <a:spAutoFit/>
          </a:bodyPr>
          <a:lstStyle/>
          <a:p>
            <a:pPr algn="just"/>
            <a:r>
              <a:rPr lang="en-IN" sz="1600" dirty="0">
                <a:latin typeface="Roboto" panose="02000000000000000000" pitchFamily="2" charset="0"/>
                <a:ea typeface="Roboto" panose="02000000000000000000" pitchFamily="2" charset="0"/>
                <a:cs typeface="Calibri" panose="020F0502020204030204" pitchFamily="34" charset="0"/>
              </a:rPr>
              <a:t>We manufacture 50+ high-quality pro audio products with precision and attention to detail.</a:t>
            </a:r>
          </a:p>
        </p:txBody>
      </p:sp>
      <p:sp>
        <p:nvSpPr>
          <p:cNvPr id="10" name="Rectangle 9"/>
          <p:cNvSpPr/>
          <p:nvPr/>
        </p:nvSpPr>
        <p:spPr>
          <a:xfrm>
            <a:off x="4128981" y="5496667"/>
            <a:ext cx="3877100" cy="830997"/>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cs typeface="Calibri" panose="020F0502020204030204" pitchFamily="34" charset="0"/>
              </a:rPr>
              <a:t>We produce in small batches to ensure attention to detail and zero margin for error.</a:t>
            </a:r>
          </a:p>
        </p:txBody>
      </p:sp>
      <p:sp>
        <p:nvSpPr>
          <p:cNvPr id="12" name="Rectangle 11"/>
          <p:cNvSpPr/>
          <p:nvPr/>
        </p:nvSpPr>
        <p:spPr>
          <a:xfrm>
            <a:off x="8219441" y="5470523"/>
            <a:ext cx="3862753" cy="1077218"/>
          </a:xfrm>
          <a:prstGeom prst="rect">
            <a:avLst/>
          </a:prstGeom>
        </p:spPr>
        <p:txBody>
          <a:bodyPr wrap="square">
            <a:spAutoFit/>
          </a:bodyPr>
          <a:lstStyle/>
          <a:p>
            <a:pPr algn="just"/>
            <a:r>
              <a:rPr lang="en-IN" sz="1600" dirty="0">
                <a:latin typeface="Roboto" panose="02000000000000000000" pitchFamily="2" charset="0"/>
                <a:ea typeface="Roboto" panose="02000000000000000000" pitchFamily="2" charset="0"/>
                <a:cs typeface="Calibri" panose="020F0502020204030204" pitchFamily="34" charset="0"/>
              </a:rPr>
              <a:t>Every product undergoes rigorous testing to meet the highest industry standards for flawless performance.</a:t>
            </a:r>
          </a:p>
          <a:p>
            <a:pPr algn="just"/>
            <a:endParaRPr lang="en-US" sz="1600" dirty="0">
              <a:latin typeface="Roboto" panose="02000000000000000000" pitchFamily="2" charset="0"/>
              <a:ea typeface="Roboto" panose="02000000000000000000" pitchFamily="2" charset="0"/>
              <a:cs typeface="Calibri" panose="020F0502020204030204" pitchFamily="34" charset="0"/>
            </a:endParaRPr>
          </a:p>
        </p:txBody>
      </p:sp>
      <p:pic>
        <p:nvPicPr>
          <p:cNvPr id="17" name="Picture 2" descr="Prototype Manufacturing Speaker Cabinet / Box"/>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98000" y="2067298"/>
            <a:ext cx="3930000" cy="34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28182" y="2050523"/>
            <a:ext cx="3963817" cy="342000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18" y="3398809"/>
            <a:ext cx="4061277" cy="1720282"/>
          </a:xfrm>
          <a:prstGeom prst="rect">
            <a:avLst/>
          </a:prstGeom>
        </p:spPr>
      </p:pic>
    </p:spTree>
    <p:extLst>
      <p:ext uri="{BB962C8B-B14F-4D97-AF65-F5344CB8AC3E}">
        <p14:creationId xmlns:p14="http://schemas.microsoft.com/office/powerpoint/2010/main" val="27948396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ED8A92-9423-3296-90D2-835112C12EC8}"/>
              </a:ext>
            </a:extLst>
          </p:cNvPr>
          <p:cNvSpPr>
            <a:spLocks noGrp="1"/>
          </p:cNvSpPr>
          <p:nvPr>
            <p:ph type="sldNum" sz="quarter" idx="12"/>
          </p:nvPr>
        </p:nvSpPr>
        <p:spPr>
          <a:xfrm>
            <a:off x="10387584" y="5483763"/>
            <a:ext cx="932688" cy="365125"/>
          </a:xfrm>
        </p:spPr>
        <p:txBody>
          <a:bodyPr/>
          <a:lstStyle/>
          <a:p>
            <a:fld id="{294A09A9-5501-47C1-A89A-A340965A2BE2}" type="slidenum">
              <a:rPr lang="en-US" smtClean="0">
                <a:latin typeface="Calibri" panose="020F0502020204030204" pitchFamily="34" charset="0"/>
                <a:ea typeface="Calibri" panose="020F0502020204030204" pitchFamily="34" charset="0"/>
                <a:cs typeface="Calibri" panose="020F0502020204030204" pitchFamily="34" charset="0"/>
              </a:rPr>
              <a:t>17</a:t>
            </a:fld>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4078724" y="5014742"/>
            <a:ext cx="3980294" cy="584775"/>
          </a:xfrm>
          <a:prstGeom prst="rect">
            <a:avLst/>
          </a:prstGeom>
        </p:spPr>
        <p:txBody>
          <a:bodyPr wrap="square">
            <a:spAutoFit/>
          </a:bodyPr>
          <a:lstStyle>
            <a:defPPr>
              <a:defRPr lang="en-US"/>
            </a:defPPr>
            <a:lvl1pPr algn="just">
              <a:defRPr sz="1600">
                <a:latin typeface="Calibri" panose="020F0502020204030204" pitchFamily="34" charset="0"/>
                <a:ea typeface="Calibri" panose="020F0502020204030204" pitchFamily="34" charset="0"/>
                <a:cs typeface="Calibri" panose="020F0502020204030204" pitchFamily="34" charset="0"/>
              </a:defRPr>
            </a:lvl1pPr>
          </a:lstStyle>
          <a:p>
            <a:r>
              <a:rPr lang="en-IN" dirty="0">
                <a:latin typeface="Roboto" panose="02000000000000000000" pitchFamily="2" charset="0"/>
                <a:ea typeface="Roboto" panose="02000000000000000000" pitchFamily="2" charset="0"/>
              </a:rPr>
              <a:t>CSC uses 99% recyclable, biodegradable materials to keep the world plastic-free.</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12045"/>
          <a:stretch/>
        </p:blipFill>
        <p:spPr>
          <a:xfrm>
            <a:off x="4500881" y="2458528"/>
            <a:ext cx="2799957" cy="2517602"/>
          </a:xfrm>
          <a:prstGeom prst="rect">
            <a:avLst/>
          </a:prstGeom>
        </p:spPr>
      </p:pic>
      <p:sp>
        <p:nvSpPr>
          <p:cNvPr id="16" name="Title 45">
            <a:extLst>
              <a:ext uri="{FF2B5EF4-FFF2-40B4-BE49-F238E27FC236}">
                <a16:creationId xmlns:a16="http://schemas.microsoft.com/office/drawing/2014/main" id="{ED670CA1-F25E-AF99-BEA8-354D0CBC310A}"/>
              </a:ext>
            </a:extLst>
          </p:cNvPr>
          <p:cNvSpPr txBox="1">
            <a:spLocks/>
          </p:cNvSpPr>
          <p:nvPr/>
        </p:nvSpPr>
        <p:spPr>
          <a:xfrm>
            <a:off x="60960" y="-13534"/>
            <a:ext cx="12192000" cy="22558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spc="120" baseline="0">
                <a:solidFill>
                  <a:schemeClr val="bg1"/>
                </a:solidFill>
                <a:latin typeface="+mj-lt"/>
                <a:ea typeface="+mj-ea"/>
                <a:cs typeface="+mj-cs"/>
              </a:defRPr>
            </a:lvl1pPr>
          </a:lstStyle>
          <a:p>
            <a:r>
              <a:rPr lang="en-US" b="1" dirty="0" smtClean="0">
                <a:solidFill>
                  <a:schemeClr val="bg1">
                    <a:lumMod val="95000"/>
                  </a:schemeClr>
                </a:solidFill>
                <a:latin typeface="Roboto" panose="02000000000000000000" pitchFamily="2" charset="0"/>
                <a:ea typeface="Roboto" panose="02000000000000000000" pitchFamily="2" charset="0"/>
                <a:cs typeface="Calibri" panose="020F0502020204030204" pitchFamily="34" charset="0"/>
              </a:rPr>
              <a:t>Compliant, </a:t>
            </a:r>
            <a:r>
              <a:rPr lang="en-US" b="1" dirty="0" smtClean="0">
                <a:latin typeface="Roboto" panose="02000000000000000000" pitchFamily="2" charset="0"/>
                <a:ea typeface="Roboto" panose="02000000000000000000" pitchFamily="2" charset="0"/>
                <a:cs typeface="Calibri" panose="020F0502020204030204" pitchFamily="34" charset="0"/>
              </a:rPr>
              <a:t>eco friendly &amp; </a:t>
            </a:r>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award winning</a:t>
            </a:r>
            <a:endParaRPr lang="en-US"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sp>
        <p:nvSpPr>
          <p:cNvPr id="9" name="Rectangle 8"/>
          <p:cNvSpPr/>
          <p:nvPr/>
        </p:nvSpPr>
        <p:spPr>
          <a:xfrm>
            <a:off x="73183" y="5006469"/>
            <a:ext cx="3917797" cy="830997"/>
          </a:xfrm>
          <a:prstGeom prst="rect">
            <a:avLst/>
          </a:prstGeom>
        </p:spPr>
        <p:txBody>
          <a:bodyPr wrap="square">
            <a:spAutoFit/>
          </a:bodyPr>
          <a:lstStyle/>
          <a:p>
            <a:pPr algn="just"/>
            <a:r>
              <a:rPr lang="en-IN" sz="1600" dirty="0">
                <a:latin typeface="Roboto" panose="02000000000000000000" pitchFamily="2" charset="0"/>
                <a:ea typeface="Roboto" panose="02000000000000000000" pitchFamily="2" charset="0"/>
                <a:cs typeface="Calibri" panose="020F0502020204030204" pitchFamily="34" charset="0"/>
              </a:rPr>
              <a:t>Our products are certified with FCC, CE, and ROHS approvals and come with GLL files for venue simulations.</a:t>
            </a: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3988" y="2760312"/>
            <a:ext cx="3609876" cy="2046457"/>
          </a:xfrm>
          <a:prstGeom prst="rect">
            <a:avLst/>
          </a:prstGeom>
        </p:spPr>
      </p:pic>
      <p:sp>
        <p:nvSpPr>
          <p:cNvPr id="20" name="Rectangle 19"/>
          <p:cNvSpPr/>
          <p:nvPr/>
        </p:nvSpPr>
        <p:spPr>
          <a:xfrm>
            <a:off x="8220450" y="5015766"/>
            <a:ext cx="3910859" cy="1077218"/>
          </a:xfrm>
          <a:prstGeom prst="rect">
            <a:avLst/>
          </a:prstGeom>
        </p:spPr>
        <p:txBody>
          <a:bodyPr wrap="square">
            <a:spAutoFit/>
          </a:bodyPr>
          <a:lstStyle/>
          <a:p>
            <a:pPr algn="just"/>
            <a:r>
              <a:rPr lang="en-IN" sz="1600" dirty="0">
                <a:latin typeface="Roboto" panose="02000000000000000000" pitchFamily="2" charset="0"/>
                <a:ea typeface="Roboto" panose="02000000000000000000" pitchFamily="2" charset="0"/>
                <a:cs typeface="Calibri" panose="020F0502020204030204" pitchFamily="34" charset="0"/>
              </a:rPr>
              <a:t>Directors Daniel &amp; </a:t>
            </a:r>
            <a:r>
              <a:rPr lang="en-IN" sz="1600" dirty="0" err="1">
                <a:latin typeface="Roboto" panose="02000000000000000000" pitchFamily="2" charset="0"/>
                <a:ea typeface="Roboto" panose="02000000000000000000" pitchFamily="2" charset="0"/>
                <a:cs typeface="Calibri" panose="020F0502020204030204" pitchFamily="34" charset="0"/>
              </a:rPr>
              <a:t>Lalit</a:t>
            </a:r>
            <a:r>
              <a:rPr lang="en-IN" sz="1600" dirty="0">
                <a:latin typeface="Roboto" panose="02000000000000000000" pitchFamily="2" charset="0"/>
                <a:ea typeface="Roboto" panose="02000000000000000000" pitchFamily="2" charset="0"/>
                <a:cs typeface="Calibri" panose="020F0502020204030204" pitchFamily="34" charset="0"/>
              </a:rPr>
              <a:t> Chopra received the ‘Visionary Leader of the Pro AV Industry’ award at the Palm &amp; Sound Awards 2024</a:t>
            </a: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63852" y="2288261"/>
            <a:ext cx="3928148" cy="251850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0852" y="3775045"/>
            <a:ext cx="938163" cy="966829"/>
          </a:xfrm>
          <a:prstGeom prst="rect">
            <a:avLst/>
          </a:prstGeom>
        </p:spPr>
      </p:pic>
    </p:spTree>
    <p:extLst>
      <p:ext uri="{BB962C8B-B14F-4D97-AF65-F5344CB8AC3E}">
        <p14:creationId xmlns:p14="http://schemas.microsoft.com/office/powerpoint/2010/main" val="42177192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9D8A7A-E72E-7FF2-DB27-8621BEE74AD2}"/>
              </a:ext>
            </a:extLst>
          </p:cNvPr>
          <p:cNvSpPr>
            <a:spLocks noGrp="1"/>
          </p:cNvSpPr>
          <p:nvPr>
            <p:ph type="title"/>
          </p:nvPr>
        </p:nvSpPr>
        <p:spPr>
          <a:xfrm>
            <a:off x="5260424" y="-1394288"/>
            <a:ext cx="7710968" cy="4343400"/>
          </a:xfrm>
        </p:spPr>
        <p:txBody>
          <a:bodyPr/>
          <a:lstStyle/>
          <a:p>
            <a:r>
              <a:rPr lang="en-US" sz="4800" b="1" dirty="0" smtClean="0">
                <a:latin typeface="Roboto" panose="02000000000000000000" pitchFamily="2" charset="0"/>
                <a:ea typeface="Roboto" panose="02000000000000000000" pitchFamily="2" charset="0"/>
                <a:cs typeface="Calibri" panose="020F0502020204030204" pitchFamily="34" charset="0"/>
              </a:rPr>
              <a:t>Our prestigious </a:t>
            </a:r>
            <a:r>
              <a:rPr lang="en-US" sz="4800" b="1" dirty="0" smtClean="0">
                <a:solidFill>
                  <a:srgbClr val="C00000"/>
                </a:solidFill>
                <a:latin typeface="Roboto" panose="02000000000000000000" pitchFamily="2" charset="0"/>
                <a:ea typeface="Roboto" panose="02000000000000000000" pitchFamily="2" charset="0"/>
                <a:cs typeface="Calibri" panose="020F0502020204030204" pitchFamily="34" charset="0"/>
              </a:rPr>
              <a:t>clientele</a:t>
            </a:r>
            <a:endParaRPr lang="en-US" sz="4800"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sp>
        <p:nvSpPr>
          <p:cNvPr id="5" name="TextBox 4"/>
          <p:cNvSpPr txBox="1"/>
          <p:nvPr/>
        </p:nvSpPr>
        <p:spPr>
          <a:xfrm>
            <a:off x="5059680" y="3781097"/>
            <a:ext cx="6656525" cy="1138773"/>
          </a:xfrm>
          <a:prstGeom prst="rect">
            <a:avLst/>
          </a:prstGeom>
          <a:noFill/>
        </p:spPr>
        <p:txBody>
          <a:bodyPr wrap="square" rtlCol="0">
            <a:spAutoFit/>
          </a:bodyPr>
          <a:lstStyle/>
          <a:p>
            <a:pPr algn="just"/>
            <a:r>
              <a:rPr lang="en-US" sz="1700" dirty="0">
                <a:solidFill>
                  <a:schemeClr val="bg1"/>
                </a:solidFill>
                <a:latin typeface="Roboto" panose="02000000000000000000" pitchFamily="2" charset="0"/>
                <a:ea typeface="Roboto" panose="02000000000000000000" pitchFamily="2" charset="0"/>
                <a:cs typeface="Calibri" panose="020F0502020204030204" pitchFamily="34" charset="0"/>
              </a:rPr>
              <a:t>Trusted by renowned brands and chains across nightclubs, bars, and hotels, CSC has proudly completed </a:t>
            </a:r>
            <a:r>
              <a:rPr lang="en-US" sz="1700" b="1" dirty="0">
                <a:solidFill>
                  <a:srgbClr val="C00000"/>
                </a:solidFill>
                <a:latin typeface="Roboto" panose="02000000000000000000" pitchFamily="2" charset="0"/>
                <a:ea typeface="Roboto" panose="02000000000000000000" pitchFamily="2" charset="0"/>
                <a:cs typeface="Calibri" panose="020F0502020204030204" pitchFamily="34" charset="0"/>
              </a:rPr>
              <a:t>over 2500 large </a:t>
            </a:r>
            <a:r>
              <a:rPr lang="en-US" sz="1700" dirty="0">
                <a:solidFill>
                  <a:schemeClr val="bg1"/>
                </a:solidFill>
                <a:latin typeface="Roboto" panose="02000000000000000000" pitchFamily="2" charset="0"/>
                <a:ea typeface="Roboto" panose="02000000000000000000" pitchFamily="2" charset="0"/>
                <a:cs typeface="Calibri" panose="020F0502020204030204" pitchFamily="34" charset="0"/>
              </a:rPr>
              <a:t>installations worldwide and counting. CSC products have also been deployed at large government and defense establishments.</a:t>
            </a:r>
          </a:p>
        </p:txBody>
      </p:sp>
      <p:grpSp>
        <p:nvGrpSpPr>
          <p:cNvPr id="2" name="Group 1"/>
          <p:cNvGrpSpPr/>
          <p:nvPr/>
        </p:nvGrpSpPr>
        <p:grpSpPr>
          <a:xfrm>
            <a:off x="55012" y="-84797"/>
            <a:ext cx="4392919" cy="6880361"/>
            <a:chOff x="55012" y="-84797"/>
            <a:chExt cx="4392919" cy="6880361"/>
          </a:xfrm>
        </p:grpSpPr>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0597" y="3516240"/>
              <a:ext cx="1181879" cy="1152000"/>
            </a:xfrm>
            <a:prstGeom prst="rect">
              <a:avLst/>
            </a:prstGeom>
          </p:spPr>
        </p:pic>
        <p:pic>
          <p:nvPicPr>
            <p:cNvPr id="29" name="Picture 28"/>
            <p:cNvPicPr>
              <a:picLocks noChangeAspect="1"/>
            </p:cNvPicPr>
            <p:nvPr/>
          </p:nvPicPr>
          <p:blipFill rotWithShape="1">
            <a:blip r:embed="rId4" cstate="email">
              <a:extLst>
                <a:ext uri="{28A0092B-C50C-407E-A947-70E740481C1C}">
                  <a14:useLocalDpi xmlns:a14="http://schemas.microsoft.com/office/drawing/2010/main"/>
                </a:ext>
              </a:extLst>
            </a:blip>
            <a:srcRect b="-3691"/>
            <a:stretch/>
          </p:blipFill>
          <p:spPr>
            <a:xfrm>
              <a:off x="205917" y="3825613"/>
              <a:ext cx="1211764" cy="972000"/>
            </a:xfrm>
            <a:prstGeom prst="rect">
              <a:avLst/>
            </a:prstGeom>
          </p:spPr>
        </p:pic>
        <p:pic>
          <p:nvPicPr>
            <p:cNvPr id="30" name="Picture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2596" y="2946607"/>
              <a:ext cx="1109015" cy="900000"/>
            </a:xfrm>
            <a:prstGeom prst="rect">
              <a:avLst/>
            </a:prstGeom>
          </p:spPr>
        </p:pic>
        <p:pic>
          <p:nvPicPr>
            <p:cNvPr id="31" name="Picture 3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52283" y="95666"/>
              <a:ext cx="1289259" cy="1152000"/>
            </a:xfrm>
            <a:prstGeom prst="rect">
              <a:avLst/>
            </a:prstGeom>
          </p:spPr>
        </p:pic>
        <p:pic>
          <p:nvPicPr>
            <p:cNvPr id="32" name="Picture 3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03639" y="5372502"/>
              <a:ext cx="1201587" cy="905759"/>
            </a:xfrm>
            <a:prstGeom prst="rect">
              <a:avLst/>
            </a:prstGeom>
          </p:spPr>
        </p:pic>
        <p:pic>
          <p:nvPicPr>
            <p:cNvPr id="33" name="Picture 32"/>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a:xfrm>
              <a:off x="188900" y="1304923"/>
              <a:ext cx="1336179" cy="900000"/>
            </a:xfrm>
            <a:prstGeom prst="rect">
              <a:avLst/>
            </a:prstGeom>
          </p:spPr>
        </p:pic>
        <p:pic>
          <p:nvPicPr>
            <p:cNvPr id="34" name="Picture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57801" y="1048079"/>
              <a:ext cx="936502" cy="1100761"/>
            </a:xfrm>
            <a:prstGeom prst="rect">
              <a:avLst/>
            </a:prstGeom>
          </p:spPr>
        </p:pic>
        <p:pic>
          <p:nvPicPr>
            <p:cNvPr id="35" name="Picture 34"/>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p:blipFill>
          <p:spPr>
            <a:xfrm>
              <a:off x="55012" y="-84797"/>
              <a:ext cx="1436863" cy="912608"/>
            </a:xfrm>
            <a:prstGeom prst="rect">
              <a:avLst/>
            </a:prstGeom>
          </p:spPr>
        </p:pic>
        <p:pic>
          <p:nvPicPr>
            <p:cNvPr id="36" name="Picture 3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231303" y="4308179"/>
              <a:ext cx="1147287" cy="684000"/>
            </a:xfrm>
            <a:prstGeom prst="rect">
              <a:avLst/>
            </a:prstGeom>
          </p:spPr>
        </p:pic>
        <p:pic>
          <p:nvPicPr>
            <p:cNvPr id="37" name="Picture 3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196468" y="224280"/>
              <a:ext cx="1180936" cy="928607"/>
            </a:xfrm>
            <a:prstGeom prst="rect">
              <a:avLst/>
            </a:prstGeom>
          </p:spPr>
        </p:pic>
        <p:pic>
          <p:nvPicPr>
            <p:cNvPr id="38" name="Picture 3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265577" y="3206007"/>
              <a:ext cx="1071078" cy="1044000"/>
            </a:xfrm>
            <a:prstGeom prst="rect">
              <a:avLst/>
            </a:prstGeom>
          </p:spPr>
        </p:pic>
        <p:pic>
          <p:nvPicPr>
            <p:cNvPr id="39" name="Picture 38"/>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740318" y="4621951"/>
              <a:ext cx="1356609" cy="656253"/>
            </a:xfrm>
            <a:prstGeom prst="rect">
              <a:avLst/>
            </a:prstGeom>
          </p:spPr>
        </p:pic>
        <p:pic>
          <p:nvPicPr>
            <p:cNvPr id="40" name="Picture 39"/>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223900" y="5877418"/>
              <a:ext cx="1224031" cy="792000"/>
            </a:xfrm>
            <a:prstGeom prst="rect">
              <a:avLst/>
            </a:prstGeom>
          </p:spPr>
        </p:pic>
        <p:pic>
          <p:nvPicPr>
            <p:cNvPr id="42" name="Picture 41"/>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81407" y="4778501"/>
              <a:ext cx="1252859" cy="1080000"/>
            </a:xfrm>
            <a:prstGeom prst="rect">
              <a:avLst/>
            </a:prstGeom>
          </p:spPr>
        </p:pic>
        <p:pic>
          <p:nvPicPr>
            <p:cNvPr id="43" name="Picture 42"/>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239247" y="5081942"/>
              <a:ext cx="1151088" cy="720000"/>
            </a:xfrm>
            <a:prstGeom prst="rect">
              <a:avLst/>
            </a:prstGeom>
          </p:spPr>
        </p:pic>
        <p:pic>
          <p:nvPicPr>
            <p:cNvPr id="44" name="Picture 4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25135" y="628109"/>
              <a:ext cx="925644" cy="828000"/>
            </a:xfrm>
            <a:prstGeom prst="rect">
              <a:avLst/>
            </a:prstGeom>
          </p:spPr>
        </p:pic>
        <p:pic>
          <p:nvPicPr>
            <p:cNvPr id="45" name="Picture 44"/>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746092" y="6165644"/>
              <a:ext cx="1323142" cy="629920"/>
            </a:xfrm>
            <a:prstGeom prst="rect">
              <a:avLst/>
            </a:prstGeom>
          </p:spPr>
        </p:pic>
        <p:pic>
          <p:nvPicPr>
            <p:cNvPr id="46" name="Picture 45"/>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3241622" y="2198046"/>
              <a:ext cx="1105871" cy="972000"/>
            </a:xfrm>
            <a:prstGeom prst="rect">
              <a:avLst/>
            </a:prstGeom>
          </p:spPr>
        </p:pic>
        <p:pic>
          <p:nvPicPr>
            <p:cNvPr id="3" name="Picture 2"/>
            <p:cNvPicPr>
              <a:picLocks noChangeAspect="1"/>
            </p:cNvPicPr>
            <p:nvPr/>
          </p:nvPicPr>
          <p:blipFill rotWithShape="1">
            <a:blip r:embed="rId23" cstate="email">
              <a:extLst>
                <a:ext uri="{28A0092B-C50C-407E-A947-70E740481C1C}">
                  <a14:useLocalDpi xmlns:a14="http://schemas.microsoft.com/office/drawing/2010/main"/>
                </a:ext>
              </a:extLst>
            </a:blip>
            <a:srcRect t="18581" b="16425"/>
            <a:stretch/>
          </p:blipFill>
          <p:spPr>
            <a:xfrm>
              <a:off x="97143" y="2009414"/>
              <a:ext cx="1550911" cy="1008000"/>
            </a:xfrm>
            <a:prstGeom prst="rect">
              <a:avLst/>
            </a:prstGeom>
          </p:spPr>
        </p:pic>
        <p:pic>
          <p:nvPicPr>
            <p:cNvPr id="6" name="Picture 5"/>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1723291" y="2167931"/>
              <a:ext cx="1253357" cy="1348309"/>
            </a:xfrm>
            <a:prstGeom prst="rect">
              <a:avLst/>
            </a:prstGeom>
          </p:spPr>
        </p:pic>
        <p:pic>
          <p:nvPicPr>
            <p:cNvPr id="9" name="Picture 8"/>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277344" y="1141071"/>
              <a:ext cx="1116000" cy="1116000"/>
            </a:xfrm>
            <a:prstGeom prst="rect">
              <a:avLst/>
            </a:prstGeom>
          </p:spPr>
        </p:pic>
        <p:pic>
          <p:nvPicPr>
            <p:cNvPr id="11" name="Picture 10"/>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54927" y="5850022"/>
              <a:ext cx="1375899" cy="912281"/>
            </a:xfrm>
            <a:prstGeom prst="rect">
              <a:avLst/>
            </a:prstGeom>
          </p:spPr>
        </p:pic>
      </p:grpSp>
    </p:spTree>
    <p:extLst>
      <p:ext uri="{BB962C8B-B14F-4D97-AF65-F5344CB8AC3E}">
        <p14:creationId xmlns:p14="http://schemas.microsoft.com/office/powerpoint/2010/main" val="16400768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CC69C1A1-78E3-4597-AE36-69056DA332BE}"/>
              </a:ext>
            </a:extLst>
          </p:cNvPr>
          <p:cNvSpPr>
            <a:spLocks noGrp="1"/>
          </p:cNvSpPr>
          <p:nvPr>
            <p:ph type="title"/>
          </p:nvPr>
        </p:nvSpPr>
        <p:spPr>
          <a:xfrm>
            <a:off x="5608320" y="1826768"/>
            <a:ext cx="6099048" cy="4343400"/>
          </a:xfrm>
        </p:spPr>
        <p:txBody>
          <a:bodyPr anchor="b"/>
          <a:lstStyle/>
          <a:p>
            <a:r>
              <a:rPr lang="en-US" sz="48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lang="en-US" sz="4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7" name="Picture Placeholder 26" descr="Skyline aerial view">
            <a:extLst>
              <a:ext uri="{FF2B5EF4-FFF2-40B4-BE49-F238E27FC236}">
                <a16:creationId xmlns:a16="http://schemas.microsoft.com/office/drawing/2014/main" id="{7C9B5A1D-6E4C-4C2C-99B4-DA2732F7CC31}"/>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0" y="-9525"/>
            <a:ext cx="4657345" cy="6858000"/>
          </a:xfrm>
        </p:spPr>
      </p:pic>
      <p:sp>
        <p:nvSpPr>
          <p:cNvPr id="3" name="TextBox 2"/>
          <p:cNvSpPr txBox="1"/>
          <p:nvPr/>
        </p:nvSpPr>
        <p:spPr>
          <a:xfrm>
            <a:off x="5209954" y="2962870"/>
            <a:ext cx="6156252" cy="1200329"/>
          </a:xfrm>
          <a:prstGeom prst="rect">
            <a:avLst/>
          </a:prstGeom>
          <a:noFill/>
        </p:spPr>
        <p:txBody>
          <a:bodyPr wrap="square" rtlCol="0">
            <a:spAutoFit/>
          </a:bodyPr>
          <a:lstStyle/>
          <a:p>
            <a:pPr algn="just"/>
            <a:r>
              <a:rPr lang="en-IN" dirty="0" smtClean="0">
                <a:solidFill>
                  <a:schemeClr val="bg1"/>
                </a:solidFill>
                <a:latin typeface="Roboto" panose="02000000000000000000" pitchFamily="2" charset="0"/>
                <a:ea typeface="Roboto" panose="02000000000000000000" pitchFamily="2" charset="0"/>
                <a:cs typeface="Calibri" panose="020F0502020204030204" pitchFamily="34" charset="0"/>
              </a:rPr>
              <a:t>CSC </a:t>
            </a:r>
            <a:r>
              <a:rPr lang="en-IN" dirty="0">
                <a:solidFill>
                  <a:schemeClr val="bg1"/>
                </a:solidFill>
                <a:latin typeface="Roboto" panose="02000000000000000000" pitchFamily="2" charset="0"/>
                <a:ea typeface="Roboto" panose="02000000000000000000" pitchFamily="2" charset="0"/>
                <a:cs typeface="Calibri" panose="020F0502020204030204" pitchFamily="34" charset="0"/>
              </a:rPr>
              <a:t>products sell </a:t>
            </a:r>
            <a:r>
              <a:rPr lang="en-IN" dirty="0" smtClean="0">
                <a:solidFill>
                  <a:schemeClr val="bg1"/>
                </a:solidFill>
                <a:latin typeface="Roboto" panose="02000000000000000000" pitchFamily="2" charset="0"/>
                <a:ea typeface="Roboto" panose="02000000000000000000" pitchFamily="2" charset="0"/>
                <a:cs typeface="Calibri" panose="020F0502020204030204" pitchFamily="34" charset="0"/>
              </a:rPr>
              <a:t>in </a:t>
            </a:r>
            <a:r>
              <a:rPr lang="en-IN" dirty="0" smtClean="0">
                <a:solidFill>
                  <a:srgbClr val="C00000"/>
                </a:solidFill>
                <a:latin typeface="Roboto" panose="02000000000000000000" pitchFamily="2" charset="0"/>
                <a:ea typeface="Roboto" panose="02000000000000000000" pitchFamily="2" charset="0"/>
                <a:cs typeface="Calibri" panose="020F0502020204030204" pitchFamily="34" charset="0"/>
              </a:rPr>
              <a:t>15 </a:t>
            </a:r>
            <a:r>
              <a:rPr lang="en-IN" dirty="0">
                <a:solidFill>
                  <a:srgbClr val="C00000"/>
                </a:solidFill>
                <a:latin typeface="Roboto" panose="02000000000000000000" pitchFamily="2" charset="0"/>
                <a:ea typeface="Roboto" panose="02000000000000000000" pitchFamily="2" charset="0"/>
                <a:cs typeface="Calibri" panose="020F0502020204030204" pitchFamily="34" charset="0"/>
              </a:rPr>
              <a:t>countries </a:t>
            </a:r>
            <a:r>
              <a:rPr lang="en-IN" dirty="0">
                <a:solidFill>
                  <a:schemeClr val="bg1"/>
                </a:solidFill>
                <a:latin typeface="Roboto" panose="02000000000000000000" pitchFamily="2" charset="0"/>
                <a:ea typeface="Roboto" panose="02000000000000000000" pitchFamily="2" charset="0"/>
                <a:cs typeface="Calibri" panose="020F0502020204030204" pitchFamily="34" charset="0"/>
              </a:rPr>
              <a:t>across Europe, the American continent, Asia, Africa, and the Middle East, and we are steadily expanding our footprint</a:t>
            </a:r>
            <a:r>
              <a:rPr lang="en-IN" dirty="0" smtClean="0">
                <a:solidFill>
                  <a:schemeClr val="bg1"/>
                </a:solidFill>
                <a:latin typeface="Roboto" panose="02000000000000000000" pitchFamily="2" charset="0"/>
                <a:ea typeface="Roboto" panose="02000000000000000000" pitchFamily="2" charset="0"/>
                <a:cs typeface="Calibri" panose="020F0502020204030204" pitchFamily="34" charset="0"/>
              </a:rPr>
              <a:t>.</a:t>
            </a:r>
          </a:p>
          <a:p>
            <a:pPr algn="just"/>
            <a:endParaRPr lang="en-IN"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5" name="TextBox 4"/>
          <p:cNvSpPr txBox="1"/>
          <p:nvPr/>
        </p:nvSpPr>
        <p:spPr>
          <a:xfrm>
            <a:off x="6938577" y="5905583"/>
            <a:ext cx="8646160" cy="584775"/>
          </a:xfrm>
          <a:prstGeom prst="rect">
            <a:avLst/>
          </a:prstGeom>
          <a:noFill/>
        </p:spPr>
        <p:txBody>
          <a:bodyPr wrap="square" rtlCol="0">
            <a:spAutoFit/>
          </a:bodyPr>
          <a:lstStyle/>
          <a:p>
            <a:r>
              <a:rPr lang="en-IN" sz="3200" b="1" dirty="0" smtClean="0">
                <a:solidFill>
                  <a:schemeClr val="bg1"/>
                </a:solidFill>
                <a:latin typeface="Impact" panose="020B0806030902050204" pitchFamily="34" charset="0"/>
                <a:ea typeface="Roboto" panose="02000000000000000000" pitchFamily="2" charset="0"/>
              </a:rPr>
              <a:t>PLAY. </a:t>
            </a:r>
            <a:r>
              <a:rPr lang="en-IN" sz="3200" b="1" dirty="0" smtClean="0">
                <a:solidFill>
                  <a:srgbClr val="C00000"/>
                </a:solidFill>
                <a:latin typeface="Impact" panose="020B0806030902050204" pitchFamily="34" charset="0"/>
                <a:ea typeface="Roboto" panose="02000000000000000000" pitchFamily="2" charset="0"/>
              </a:rPr>
              <a:t>HEAR</a:t>
            </a:r>
            <a:r>
              <a:rPr lang="en-IN" sz="3200" b="1" dirty="0" smtClean="0">
                <a:solidFill>
                  <a:schemeClr val="bg1"/>
                </a:solidFill>
                <a:latin typeface="Impact" panose="020B0806030902050204" pitchFamily="34" charset="0"/>
                <a:ea typeface="Roboto" panose="02000000000000000000" pitchFamily="2" charset="0"/>
              </a:rPr>
              <a:t>. FEEL</a:t>
            </a:r>
            <a:endParaRPr lang="en-IN" sz="3200" b="1" dirty="0">
              <a:solidFill>
                <a:schemeClr val="bg1"/>
              </a:solidFill>
              <a:latin typeface="Impact" panose="020B0806030902050204" pitchFamily="34" charset="0"/>
              <a:ea typeface="Roboto" panose="02000000000000000000" pitchFamily="2" charset="0"/>
            </a:endParaRPr>
          </a:p>
        </p:txBody>
      </p:sp>
    </p:spTree>
    <p:extLst>
      <p:ext uri="{BB962C8B-B14F-4D97-AF65-F5344CB8AC3E}">
        <p14:creationId xmlns:p14="http://schemas.microsoft.com/office/powerpoint/2010/main" val="31555879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 y="530695"/>
            <a:ext cx="8107680" cy="1405366"/>
          </a:xfrm>
        </p:spPr>
        <p:txBody>
          <a:bodyPr>
            <a:noAutofit/>
          </a:bodyPr>
          <a:lstStyle/>
          <a:p>
            <a:r>
              <a:rPr lang="en-US" sz="4800" b="1" dirty="0" smtClean="0">
                <a:latin typeface="Roboto" panose="02000000000000000000" pitchFamily="2" charset="0"/>
                <a:ea typeface="Roboto" panose="02000000000000000000" pitchFamily="2" charset="0"/>
                <a:cs typeface="Calibri" panose="020F0502020204030204" pitchFamily="34" charset="0"/>
              </a:rPr>
              <a:t>ABOUT </a:t>
            </a:r>
            <a:r>
              <a:rPr lang="en-US" sz="4800" b="1" dirty="0" smtClean="0">
                <a:solidFill>
                  <a:srgbClr val="C00000"/>
                </a:solidFill>
                <a:latin typeface="Roboto" panose="02000000000000000000" pitchFamily="2" charset="0"/>
                <a:ea typeface="Roboto" panose="02000000000000000000" pitchFamily="2" charset="0"/>
                <a:cs typeface="Calibri" panose="020F0502020204030204" pitchFamily="34" charset="0"/>
              </a:rPr>
              <a:t>CSC AUDIO</a:t>
            </a:r>
            <a:endParaRPr lang="en-US" sz="4800"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sp>
        <p:nvSpPr>
          <p:cNvPr id="3" name="Subtitle 2" descr="Tag=AccentColor&#10;Flavor=Light&#10;Target=Text"/>
          <p:cNvSpPr>
            <a:spLocks noGrp="1"/>
          </p:cNvSpPr>
          <p:nvPr>
            <p:ph type="subTitle" idx="1"/>
          </p:nvPr>
        </p:nvSpPr>
        <p:spPr>
          <a:xfrm>
            <a:off x="193456" y="2644167"/>
            <a:ext cx="7178395" cy="2271393"/>
          </a:xfrm>
        </p:spPr>
        <p:txBody>
          <a:bodyPr>
            <a:noAutofit/>
          </a:bodyPr>
          <a:lstStyle/>
          <a:p>
            <a:r>
              <a:rPr lang="en-GB" sz="1900" b="1" dirty="0" smtClean="0">
                <a:effectLst/>
                <a:latin typeface="Roboto" panose="02000000000000000000" pitchFamily="2" charset="0"/>
                <a:ea typeface="Roboto" panose="02000000000000000000" pitchFamily="2" charset="0"/>
                <a:cs typeface="Calibri" panose="020F0502020204030204" pitchFamily="34" charset="0"/>
              </a:rPr>
              <a:t>Celebrating </a:t>
            </a:r>
            <a:r>
              <a:rPr lang="en-GB" sz="1900" b="1" dirty="0" smtClean="0">
                <a:solidFill>
                  <a:srgbClr val="C00000"/>
                </a:solidFill>
                <a:effectLst/>
                <a:latin typeface="Roboto" panose="02000000000000000000" pitchFamily="2" charset="0"/>
                <a:ea typeface="Roboto" panose="02000000000000000000" pitchFamily="2" charset="0"/>
                <a:cs typeface="Calibri" panose="020F0502020204030204" pitchFamily="34" charset="0"/>
              </a:rPr>
              <a:t>21 years of Excellence.</a:t>
            </a:r>
          </a:p>
          <a:p>
            <a:pPr algn="just"/>
            <a:r>
              <a:rPr lang="en-GB" sz="1900" dirty="0">
                <a:effectLst/>
                <a:latin typeface="Roboto" panose="02000000000000000000" pitchFamily="2" charset="0"/>
                <a:ea typeface="Roboto" panose="02000000000000000000" pitchFamily="2" charset="0"/>
                <a:cs typeface="Calibri" panose="020F0502020204030204" pitchFamily="34" charset="0"/>
              </a:rPr>
              <a:t>Founded in </a:t>
            </a:r>
            <a:r>
              <a:rPr lang="en-GB" sz="1900" b="1" dirty="0">
                <a:effectLst/>
                <a:latin typeface="Roboto" panose="02000000000000000000" pitchFamily="2" charset="0"/>
                <a:ea typeface="Roboto" panose="02000000000000000000" pitchFamily="2" charset="0"/>
                <a:cs typeface="Calibri" panose="020F0502020204030204" pitchFamily="34" charset="0"/>
              </a:rPr>
              <a:t>2003</a:t>
            </a:r>
            <a:r>
              <a:rPr lang="en-GB" sz="1900" dirty="0">
                <a:effectLst/>
                <a:latin typeface="Roboto" panose="02000000000000000000" pitchFamily="2" charset="0"/>
                <a:ea typeface="Roboto" panose="02000000000000000000" pitchFamily="2" charset="0"/>
                <a:cs typeface="Calibri" panose="020F0502020204030204" pitchFamily="34" charset="0"/>
              </a:rPr>
              <a:t> in the </a:t>
            </a:r>
            <a:r>
              <a:rPr lang="en-GB" sz="1900" b="1" dirty="0">
                <a:effectLst/>
                <a:latin typeface="Roboto" panose="02000000000000000000" pitchFamily="2" charset="0"/>
                <a:ea typeface="Roboto" panose="02000000000000000000" pitchFamily="2" charset="0"/>
                <a:cs typeface="Calibri" panose="020F0502020204030204" pitchFamily="34" charset="0"/>
              </a:rPr>
              <a:t>UK</a:t>
            </a:r>
            <a:r>
              <a:rPr lang="en-GB" sz="1900" dirty="0">
                <a:effectLst/>
                <a:latin typeface="Roboto" panose="02000000000000000000" pitchFamily="2" charset="0"/>
                <a:ea typeface="Roboto" panose="02000000000000000000" pitchFamily="2" charset="0"/>
                <a:cs typeface="Calibri" panose="020F0502020204030204" pitchFamily="34" charset="0"/>
              </a:rPr>
              <a:t>, CSC Audio epitomises </a:t>
            </a:r>
            <a:r>
              <a:rPr lang="en-GB" sz="1900" b="1" dirty="0">
                <a:effectLst/>
                <a:latin typeface="Roboto" panose="02000000000000000000" pitchFamily="2" charset="0"/>
                <a:ea typeface="Roboto" panose="02000000000000000000" pitchFamily="2" charset="0"/>
                <a:cs typeface="Calibri" panose="020F0502020204030204" pitchFamily="34" charset="0"/>
              </a:rPr>
              <a:t>British design </a:t>
            </a:r>
            <a:r>
              <a:rPr lang="en-GB" sz="1900" dirty="0">
                <a:effectLst/>
                <a:latin typeface="Roboto" panose="02000000000000000000" pitchFamily="2" charset="0"/>
                <a:ea typeface="Roboto" panose="02000000000000000000" pitchFamily="2" charset="0"/>
                <a:cs typeface="Calibri" panose="020F0502020204030204" pitchFamily="34" charset="0"/>
              </a:rPr>
              <a:t>fused </a:t>
            </a:r>
            <a:r>
              <a:rPr lang="en-GB" sz="1900" dirty="0" smtClean="0">
                <a:effectLst/>
                <a:latin typeface="Roboto" panose="02000000000000000000" pitchFamily="2" charset="0"/>
                <a:ea typeface="Roboto" panose="02000000000000000000" pitchFamily="2" charset="0"/>
                <a:cs typeface="Calibri" panose="020F0502020204030204" pitchFamily="34" charset="0"/>
              </a:rPr>
              <a:t>with </a:t>
            </a:r>
            <a:r>
              <a:rPr lang="en-GB" sz="1900" b="1" dirty="0" smtClean="0">
                <a:effectLst/>
                <a:latin typeface="Roboto" panose="02000000000000000000" pitchFamily="2" charset="0"/>
                <a:ea typeface="Roboto" panose="02000000000000000000" pitchFamily="2" charset="0"/>
                <a:cs typeface="Calibri" panose="020F0502020204030204" pitchFamily="34" charset="0"/>
              </a:rPr>
              <a:t>German engineering</a:t>
            </a:r>
            <a:r>
              <a:rPr lang="en-GB" sz="1900" dirty="0" smtClean="0">
                <a:effectLst/>
                <a:latin typeface="Roboto" panose="02000000000000000000" pitchFamily="2" charset="0"/>
                <a:ea typeface="Roboto" panose="02000000000000000000" pitchFamily="2" charset="0"/>
                <a:cs typeface="Calibri" panose="020F0502020204030204" pitchFamily="34" charset="0"/>
              </a:rPr>
              <a:t> and </a:t>
            </a:r>
            <a:r>
              <a:rPr lang="en-GB" sz="1900" b="1" dirty="0" smtClean="0">
                <a:effectLst/>
                <a:latin typeface="Roboto" panose="02000000000000000000" pitchFamily="2" charset="0"/>
                <a:ea typeface="Roboto" panose="02000000000000000000" pitchFamily="2" charset="0"/>
                <a:cs typeface="Calibri" panose="020F0502020204030204" pitchFamily="34" charset="0"/>
              </a:rPr>
              <a:t>Indian craftsmanship</a:t>
            </a:r>
            <a:r>
              <a:rPr lang="en-GB" sz="1900" dirty="0">
                <a:effectLst/>
                <a:latin typeface="Roboto" panose="02000000000000000000" pitchFamily="2" charset="0"/>
                <a:ea typeface="Roboto" panose="02000000000000000000" pitchFamily="2" charset="0"/>
                <a:cs typeface="Calibri" panose="020F0502020204030204" pitchFamily="34" charset="0"/>
              </a:rPr>
              <a:t> </a:t>
            </a:r>
            <a:r>
              <a:rPr lang="en-GB" sz="1900" dirty="0" smtClean="0">
                <a:effectLst/>
                <a:latin typeface="Roboto" panose="02000000000000000000" pitchFamily="2" charset="0"/>
                <a:ea typeface="Roboto" panose="02000000000000000000" pitchFamily="2" charset="0"/>
                <a:cs typeface="Calibri" panose="020F0502020204030204" pitchFamily="34" charset="0"/>
              </a:rPr>
              <a:t>with the mission to produce </a:t>
            </a:r>
            <a:r>
              <a:rPr lang="en-GB" sz="1900" dirty="0">
                <a:effectLst/>
                <a:latin typeface="Roboto" panose="02000000000000000000" pitchFamily="2" charset="0"/>
                <a:ea typeface="Roboto" panose="02000000000000000000" pitchFamily="2" charset="0"/>
                <a:cs typeface="Calibri" panose="020F0502020204030204" pitchFamily="34" charset="0"/>
              </a:rPr>
              <a:t>high-quality and robust products for international markets. </a:t>
            </a:r>
            <a:endParaRPr lang="en-GB" sz="1900" dirty="0" smtClean="0">
              <a:effectLst/>
              <a:latin typeface="Roboto" panose="02000000000000000000" pitchFamily="2" charset="0"/>
              <a:ea typeface="Roboto" panose="02000000000000000000" pitchFamily="2" charset="0"/>
              <a:cs typeface="Calibri" panose="020F0502020204030204" pitchFamily="34" charset="0"/>
            </a:endParaRPr>
          </a:p>
          <a:p>
            <a:pPr algn="just"/>
            <a:r>
              <a:rPr lang="en-GB" sz="1900" dirty="0" smtClean="0">
                <a:effectLst/>
                <a:latin typeface="Roboto" panose="02000000000000000000" pitchFamily="2" charset="0"/>
                <a:ea typeface="Roboto" panose="02000000000000000000" pitchFamily="2" charset="0"/>
                <a:cs typeface="Calibri" panose="020F0502020204030204" pitchFamily="34" charset="0"/>
              </a:rPr>
              <a:t>With </a:t>
            </a:r>
            <a:r>
              <a:rPr lang="en-GB" sz="1900" dirty="0">
                <a:effectLst/>
                <a:latin typeface="Roboto" panose="02000000000000000000" pitchFamily="2" charset="0"/>
                <a:ea typeface="Roboto" panose="02000000000000000000" pitchFamily="2" charset="0"/>
                <a:cs typeface="Calibri" panose="020F0502020204030204" pitchFamily="34" charset="0"/>
              </a:rPr>
              <a:t>Performance </a:t>
            </a:r>
            <a:r>
              <a:rPr lang="en-GB" sz="1900" dirty="0" smtClean="0">
                <a:effectLst/>
                <a:latin typeface="Roboto" panose="02000000000000000000" pitchFamily="2" charset="0"/>
                <a:ea typeface="Roboto" panose="02000000000000000000" pitchFamily="2" charset="0"/>
                <a:cs typeface="Calibri" panose="020F0502020204030204" pitchFamily="34" charset="0"/>
              </a:rPr>
              <a:t>at our core, </a:t>
            </a:r>
            <a:r>
              <a:rPr lang="en-GB" sz="1900" dirty="0">
                <a:effectLst/>
                <a:latin typeface="Roboto" panose="02000000000000000000" pitchFamily="2" charset="0"/>
                <a:ea typeface="Roboto" panose="02000000000000000000" pitchFamily="2" charset="0"/>
                <a:cs typeface="Calibri" panose="020F0502020204030204" pitchFamily="34" charset="0"/>
              </a:rPr>
              <a:t>CSC has evolved over the years </a:t>
            </a:r>
            <a:r>
              <a:rPr lang="en-GB" sz="1900" dirty="0" smtClean="0">
                <a:effectLst/>
                <a:latin typeface="Roboto" panose="02000000000000000000" pitchFamily="2" charset="0"/>
                <a:ea typeface="Roboto" panose="02000000000000000000" pitchFamily="2" charset="0"/>
                <a:cs typeface="Calibri" panose="020F0502020204030204" pitchFamily="34" charset="0"/>
              </a:rPr>
              <a:t>and </a:t>
            </a:r>
            <a:r>
              <a:rPr lang="en-GB" sz="1900" dirty="0">
                <a:effectLst/>
                <a:latin typeface="Roboto" panose="02000000000000000000" pitchFamily="2" charset="0"/>
                <a:ea typeface="Roboto" panose="02000000000000000000" pitchFamily="2" charset="0"/>
                <a:cs typeface="Calibri" panose="020F0502020204030204" pitchFamily="34" charset="0"/>
              </a:rPr>
              <a:t>developed a comprehensive range of products and </a:t>
            </a:r>
            <a:r>
              <a:rPr lang="en-GB" sz="1900" dirty="0" smtClean="0">
                <a:effectLst/>
                <a:latin typeface="Roboto" panose="02000000000000000000" pitchFamily="2" charset="0"/>
                <a:ea typeface="Roboto" panose="02000000000000000000" pitchFamily="2" charset="0"/>
                <a:cs typeface="Calibri" panose="020F0502020204030204" pitchFamily="34" charset="0"/>
              </a:rPr>
              <a:t>systems </a:t>
            </a:r>
            <a:r>
              <a:rPr lang="en-GB" sz="1900" dirty="0">
                <a:effectLst/>
                <a:latin typeface="Roboto" panose="02000000000000000000" pitchFamily="2" charset="0"/>
                <a:ea typeface="Roboto" panose="02000000000000000000" pitchFamily="2" charset="0"/>
                <a:cs typeface="Calibri" panose="020F0502020204030204" pitchFamily="34" charset="0"/>
              </a:rPr>
              <a:t>tailored for </a:t>
            </a:r>
            <a:r>
              <a:rPr lang="en-GB" sz="1900" dirty="0" smtClean="0">
                <a:effectLst/>
                <a:latin typeface="Roboto" panose="02000000000000000000" pitchFamily="2" charset="0"/>
                <a:ea typeface="Roboto" panose="02000000000000000000" pitchFamily="2" charset="0"/>
                <a:cs typeface="Calibri" panose="020F0502020204030204" pitchFamily="34" charset="0"/>
              </a:rPr>
              <a:t>Pro-installation</a:t>
            </a:r>
            <a:r>
              <a:rPr lang="en-GB" sz="1900" dirty="0">
                <a:effectLst/>
                <a:latin typeface="Roboto" panose="02000000000000000000" pitchFamily="2" charset="0"/>
                <a:ea typeface="Roboto" panose="02000000000000000000" pitchFamily="2" charset="0"/>
                <a:cs typeface="Calibri" panose="020F0502020204030204" pitchFamily="34" charset="0"/>
              </a:rPr>
              <a:t>, Commercial installation and Touring, including amplification and signal processing.</a:t>
            </a:r>
          </a:p>
        </p:txBody>
      </p:sp>
      <p:sp>
        <p:nvSpPr>
          <p:cNvPr id="18" name="Slide Number Placeholder 5">
            <a:extLst>
              <a:ext uri="{FF2B5EF4-FFF2-40B4-BE49-F238E27FC236}">
                <a16:creationId xmlns:a16="http://schemas.microsoft.com/office/drawing/2014/main" id="{1ED457A1-2E40-4C44-A232-BAF8CDEB0077}"/>
              </a:ext>
            </a:extLst>
          </p:cNvPr>
          <p:cNvSpPr>
            <a:spLocks noGrp="1"/>
          </p:cNvSpPr>
          <p:nvPr>
            <p:ph type="sldNum" sz="quarter" idx="12"/>
          </p:nvPr>
        </p:nvSpPr>
        <p:spPr>
          <a:xfrm>
            <a:off x="10514011" y="6000749"/>
            <a:ext cx="753545" cy="365125"/>
          </a:xfrm>
        </p:spPr>
        <p:txBody>
          <a:bodyPr/>
          <a:lstStyle/>
          <a:p>
            <a:fld id="{3A98EE3D-8CD1-4C3F-BD1C-C98C9596463C}" type="slidenum">
              <a:rPr lang="en-US" smtClean="0">
                <a:latin typeface="Calibri" panose="020F0502020204030204" pitchFamily="34" charset="0"/>
                <a:ea typeface="Calibri" panose="020F0502020204030204" pitchFamily="34" charset="0"/>
                <a:cs typeface="Calibri" panose="020F0502020204030204" pitchFamily="34" charset="0"/>
              </a:rPr>
              <a:pPr/>
              <a:t>2</a:t>
            </a:fld>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Picture Placeholder 3"/>
          <p:cNvSpPr>
            <a:spLocks noGrp="1"/>
          </p:cNvSpPr>
          <p:nvPr>
            <p:ph type="pic" sz="quarter" idx="13"/>
          </p:nvPr>
        </p:nvSpPr>
        <p:spPr/>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6920" y="-12701"/>
            <a:ext cx="4630168" cy="6901519"/>
          </a:xfrm>
          <a:prstGeom prst="rect">
            <a:avLst/>
          </a:prstGeom>
        </p:spPr>
      </p:pic>
    </p:spTree>
    <p:extLst>
      <p:ext uri="{BB962C8B-B14F-4D97-AF65-F5344CB8AC3E}">
        <p14:creationId xmlns:p14="http://schemas.microsoft.com/office/powerpoint/2010/main" val="41432224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3733342" y="1232115"/>
            <a:ext cx="7781544" cy="3392424"/>
          </a:xfrm>
        </p:spPr>
        <p:txBody>
          <a:bodyPr anchor="b">
            <a:noAutofit/>
          </a:bodyPr>
          <a:lstStyle/>
          <a:p>
            <a:pPr algn="ctr"/>
            <a:r>
              <a:rPr lang="en-IN" sz="1600" b="1" dirty="0">
                <a:latin typeface="Roboto" panose="02000000000000000000" pitchFamily="2" charset="0"/>
                <a:ea typeface="Roboto" panose="02000000000000000000" pitchFamily="2" charset="0"/>
                <a:cs typeface="Calibri" panose="020F0502020204030204" pitchFamily="34" charset="0"/>
              </a:rPr>
              <a:t>Established in the </a:t>
            </a:r>
            <a:r>
              <a:rPr lang="en-IN" sz="1600" b="1" dirty="0">
                <a:solidFill>
                  <a:srgbClr val="C00000"/>
                </a:solidFill>
                <a:latin typeface="Roboto" panose="02000000000000000000" pitchFamily="2" charset="0"/>
                <a:ea typeface="Roboto" panose="02000000000000000000" pitchFamily="2" charset="0"/>
                <a:cs typeface="Calibri" panose="020F0502020204030204" pitchFamily="34" charset="0"/>
              </a:rPr>
              <a:t>UK</a:t>
            </a:r>
            <a:r>
              <a:rPr lang="en-IN" sz="1600" b="1" dirty="0">
                <a:latin typeface="Roboto" panose="02000000000000000000" pitchFamily="2" charset="0"/>
                <a:ea typeface="Roboto" panose="02000000000000000000" pitchFamily="2" charset="0"/>
                <a:cs typeface="Calibri" panose="020F0502020204030204" pitchFamily="34" charset="0"/>
              </a:rPr>
              <a:t/>
            </a:r>
            <a:br>
              <a:rPr lang="en-IN" sz="1600" b="1" dirty="0">
                <a:latin typeface="Roboto" panose="02000000000000000000" pitchFamily="2" charset="0"/>
                <a:ea typeface="Roboto" panose="02000000000000000000" pitchFamily="2" charset="0"/>
                <a:cs typeface="Calibri" panose="020F0502020204030204" pitchFamily="34" charset="0"/>
              </a:rPr>
            </a:br>
            <a:r>
              <a:rPr lang="en-IN" sz="1600" b="1" dirty="0" smtClean="0">
                <a:latin typeface="Roboto" panose="02000000000000000000" pitchFamily="2" charset="0"/>
                <a:ea typeface="Roboto" panose="02000000000000000000" pitchFamily="2" charset="0"/>
                <a:cs typeface="Calibri" panose="020F0502020204030204" pitchFamily="34" charset="0"/>
              </a:rPr>
              <a:t>engineered </a:t>
            </a:r>
            <a:r>
              <a:rPr lang="en-IN" sz="1600" b="1" dirty="0">
                <a:latin typeface="Roboto" panose="02000000000000000000" pitchFamily="2" charset="0"/>
                <a:ea typeface="Roboto" panose="02000000000000000000" pitchFamily="2" charset="0"/>
                <a:cs typeface="Calibri" panose="020F0502020204030204" pitchFamily="34" charset="0"/>
              </a:rPr>
              <a:t>in </a:t>
            </a:r>
            <a:r>
              <a:rPr lang="en-IN" sz="1600" b="1" dirty="0">
                <a:solidFill>
                  <a:srgbClr val="C00000"/>
                </a:solidFill>
                <a:latin typeface="Roboto" panose="02000000000000000000" pitchFamily="2" charset="0"/>
                <a:ea typeface="Roboto" panose="02000000000000000000" pitchFamily="2" charset="0"/>
                <a:cs typeface="Calibri" panose="020F0502020204030204" pitchFamily="34" charset="0"/>
              </a:rPr>
              <a:t>Germany</a:t>
            </a:r>
            <a:br>
              <a:rPr lang="en-IN" sz="1600" b="1" dirty="0">
                <a:solidFill>
                  <a:srgbClr val="C00000"/>
                </a:solidFill>
                <a:latin typeface="Roboto" panose="02000000000000000000" pitchFamily="2" charset="0"/>
                <a:ea typeface="Roboto" panose="02000000000000000000" pitchFamily="2" charset="0"/>
                <a:cs typeface="Calibri" panose="020F0502020204030204" pitchFamily="34" charset="0"/>
              </a:rPr>
            </a:br>
            <a:r>
              <a:rPr lang="en-IN" sz="1600" b="1" dirty="0" smtClean="0">
                <a:latin typeface="Roboto" panose="02000000000000000000" pitchFamily="2" charset="0"/>
                <a:ea typeface="Roboto" panose="02000000000000000000" pitchFamily="2" charset="0"/>
                <a:cs typeface="Calibri" panose="020F0502020204030204" pitchFamily="34" charset="0"/>
              </a:rPr>
              <a:t>assembled </a:t>
            </a:r>
            <a:r>
              <a:rPr lang="en-IN" sz="1600" b="1" dirty="0">
                <a:latin typeface="Roboto" panose="02000000000000000000" pitchFamily="2" charset="0"/>
                <a:ea typeface="Roboto" panose="02000000000000000000" pitchFamily="2" charset="0"/>
                <a:cs typeface="Calibri" panose="020F0502020204030204" pitchFamily="34" charset="0"/>
              </a:rPr>
              <a:t>in </a:t>
            </a:r>
            <a:r>
              <a:rPr lang="en-IN" sz="1600" b="1" dirty="0" smtClean="0">
                <a:solidFill>
                  <a:srgbClr val="C00000"/>
                </a:solidFill>
                <a:latin typeface="Roboto" panose="02000000000000000000" pitchFamily="2" charset="0"/>
                <a:ea typeface="Roboto" panose="02000000000000000000" pitchFamily="2" charset="0"/>
                <a:cs typeface="Calibri" panose="020F0502020204030204" pitchFamily="34" charset="0"/>
              </a:rPr>
              <a:t>India</a:t>
            </a:r>
            <a:br>
              <a:rPr lang="en-IN" sz="1600" b="1" dirty="0" smtClean="0">
                <a:solidFill>
                  <a:srgbClr val="C00000"/>
                </a:solidFill>
                <a:latin typeface="Roboto" panose="02000000000000000000" pitchFamily="2" charset="0"/>
                <a:ea typeface="Roboto" panose="02000000000000000000" pitchFamily="2" charset="0"/>
                <a:cs typeface="Calibri" panose="020F0502020204030204" pitchFamily="34" charset="0"/>
              </a:rPr>
            </a:br>
            <a:r>
              <a:rPr lang="en-IN" sz="1600" b="1" dirty="0">
                <a:latin typeface="Roboto" panose="02000000000000000000" pitchFamily="2" charset="0"/>
                <a:ea typeface="Roboto" panose="02000000000000000000" pitchFamily="2" charset="0"/>
                <a:cs typeface="Calibri" panose="020F0502020204030204" pitchFamily="34" charset="0"/>
              </a:rPr>
              <a:t>Played across the </a:t>
            </a:r>
            <a:r>
              <a:rPr lang="en-IN" sz="1600" b="1" dirty="0">
                <a:solidFill>
                  <a:srgbClr val="C00000"/>
                </a:solidFill>
                <a:latin typeface="Roboto" panose="02000000000000000000" pitchFamily="2" charset="0"/>
                <a:ea typeface="Roboto" panose="02000000000000000000" pitchFamily="2" charset="0"/>
                <a:cs typeface="Calibri" panose="020F0502020204030204" pitchFamily="34" charset="0"/>
              </a:rPr>
              <a:t>Globe</a:t>
            </a:r>
            <a:br>
              <a:rPr lang="en-IN" sz="1600" b="1" dirty="0">
                <a:solidFill>
                  <a:srgbClr val="C00000"/>
                </a:solidFill>
                <a:latin typeface="Roboto" panose="02000000000000000000" pitchFamily="2" charset="0"/>
                <a:ea typeface="Roboto" panose="02000000000000000000" pitchFamily="2" charset="0"/>
                <a:cs typeface="Calibri" panose="020F0502020204030204" pitchFamily="34" charset="0"/>
              </a:rPr>
            </a:br>
            <a:endParaRPr lang="en-IN" sz="1600"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pic>
        <p:nvPicPr>
          <p:cNvPr id="16" name="Picture Placeholder 15" descr="Image of a typewriter with &quot;The End.&quot; typed on the paper. ">
            <a:extLst>
              <a:ext uri="{FF2B5EF4-FFF2-40B4-BE49-F238E27FC236}">
                <a16:creationId xmlns:a16="http://schemas.microsoft.com/office/drawing/2014/main" id="{DD1B1951-6981-1BD6-7004-2716E311608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6762" y="1381512"/>
            <a:ext cx="3920643" cy="1407580"/>
          </a:xfrm>
          <a:prstGeom prst="rect">
            <a:avLst/>
          </a:prstGeom>
        </p:spPr>
      </p:pic>
      <p:sp>
        <p:nvSpPr>
          <p:cNvPr id="8" name="Content Placeholder 16">
            <a:extLst>
              <a:ext uri="{FF2B5EF4-FFF2-40B4-BE49-F238E27FC236}">
                <a16:creationId xmlns:a16="http://schemas.microsoft.com/office/drawing/2014/main" id="{19606920-6D8A-4305-AB8A-83B7F93915CE}"/>
              </a:ext>
            </a:extLst>
          </p:cNvPr>
          <p:cNvSpPr>
            <a:spLocks noGrp="1"/>
          </p:cNvSpPr>
          <p:nvPr>
            <p:ph type="body" sz="quarter" idx="11"/>
          </p:nvPr>
        </p:nvSpPr>
        <p:spPr>
          <a:xfrm>
            <a:off x="9976043" y="6483096"/>
            <a:ext cx="7781544" cy="374904"/>
          </a:xfrm>
        </p:spPr>
        <p:txBody>
          <a:bodyPr>
            <a:noAutofit/>
          </a:bodyPr>
          <a:lstStyle/>
          <a:p>
            <a:r>
              <a:rPr lang="en-US" sz="1600" dirty="0" smtClean="0">
                <a:latin typeface="Roboto" panose="02000000000000000000" pitchFamily="2" charset="0"/>
                <a:ea typeface="Roboto" panose="02000000000000000000" pitchFamily="2" charset="0"/>
                <a:cs typeface="Calibri" panose="020F0502020204030204" pitchFamily="34" charset="0"/>
              </a:rPr>
              <a:t>www.cscaudio.co.uk</a:t>
            </a:r>
            <a:endParaRPr lang="en-US" sz="1600" dirty="0">
              <a:latin typeface="Roboto" panose="02000000000000000000" pitchFamily="2" charset="0"/>
              <a:ea typeface="Roboto" panose="02000000000000000000" pitchFamily="2" charset="0"/>
              <a:cs typeface="Calibri" panose="020F0502020204030204" pitchFamily="34" charset="0"/>
            </a:endParaRPr>
          </a:p>
        </p:txBody>
      </p:sp>
      <p:sp>
        <p:nvSpPr>
          <p:cNvPr id="9" name="TextBox 8"/>
          <p:cNvSpPr txBox="1"/>
          <p:nvPr/>
        </p:nvSpPr>
        <p:spPr>
          <a:xfrm>
            <a:off x="5871441" y="5127230"/>
            <a:ext cx="4087368" cy="646331"/>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cs typeface="Calibri" panose="020F0502020204030204" pitchFamily="34" charset="0"/>
              </a:rPr>
              <a:t>Celebrating </a:t>
            </a:r>
            <a:r>
              <a:rPr lang="en-GB" b="1" dirty="0" smtClean="0">
                <a:solidFill>
                  <a:srgbClr val="C00000"/>
                </a:solidFill>
                <a:latin typeface="Roboto" panose="02000000000000000000" pitchFamily="2" charset="0"/>
                <a:ea typeface="Roboto" panose="02000000000000000000" pitchFamily="2" charset="0"/>
                <a:cs typeface="Calibri" panose="020F0502020204030204" pitchFamily="34" charset="0"/>
              </a:rPr>
              <a:t>21 </a:t>
            </a:r>
            <a:r>
              <a:rPr lang="en-GB" b="1" dirty="0">
                <a:solidFill>
                  <a:srgbClr val="C00000"/>
                </a:solidFill>
                <a:latin typeface="Roboto" panose="02000000000000000000" pitchFamily="2" charset="0"/>
                <a:ea typeface="Roboto" panose="02000000000000000000" pitchFamily="2" charset="0"/>
                <a:cs typeface="Calibri" panose="020F0502020204030204" pitchFamily="34" charset="0"/>
              </a:rPr>
              <a:t>years </a:t>
            </a:r>
            <a:r>
              <a:rPr lang="en-GB" b="1" dirty="0">
                <a:latin typeface="Roboto" panose="02000000000000000000" pitchFamily="2" charset="0"/>
                <a:ea typeface="Roboto" panose="02000000000000000000" pitchFamily="2" charset="0"/>
                <a:cs typeface="Calibri" panose="020F0502020204030204" pitchFamily="34" charset="0"/>
              </a:rPr>
              <a:t>of Excellence.</a:t>
            </a:r>
          </a:p>
          <a:p>
            <a:endParaRPr lang="en-IN"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115440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70000" contrast="-61000"/>
                    </a14:imgEffect>
                  </a14:imgLayer>
                </a14:imgProps>
              </a:ext>
              <a:ext uri="{28A0092B-C50C-407E-A947-70E740481C1C}">
                <a14:useLocalDpi xmlns:a14="http://schemas.microsoft.com/office/drawing/2010/main"/>
              </a:ext>
            </a:extLst>
          </a:blip>
          <a:srcRect l="1" r="10630" b="32816"/>
          <a:stretch/>
        </p:blipFill>
        <p:spPr>
          <a:xfrm>
            <a:off x="6124722" y="3451967"/>
            <a:ext cx="6070822" cy="3395407"/>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rightnessContrast bright="-75000" contrast="-56000"/>
                    </a14:imgEffect>
                  </a14:imgLayer>
                </a14:imgProps>
              </a:ext>
              <a:ext uri="{28A0092B-C50C-407E-A947-70E740481C1C}">
                <a14:useLocalDpi xmlns:a14="http://schemas.microsoft.com/office/drawing/2010/main" val="0"/>
              </a:ext>
            </a:extLst>
          </a:blip>
          <a:stretch>
            <a:fillRect/>
          </a:stretch>
        </p:blipFill>
        <p:spPr>
          <a:xfrm>
            <a:off x="-4065" y="-3622"/>
            <a:ext cx="6111733" cy="3395407"/>
          </a:xfrm>
          <a:prstGeom prst="rect">
            <a:avLst/>
          </a:prstGeom>
        </p:spPr>
      </p:pic>
      <p:sp>
        <p:nvSpPr>
          <p:cNvPr id="2" name="Title 1">
            <a:extLst>
              <a:ext uri="{FF2B5EF4-FFF2-40B4-BE49-F238E27FC236}">
                <a16:creationId xmlns:a16="http://schemas.microsoft.com/office/drawing/2014/main" id="{459D8A7A-E72E-7FF2-DB27-8621BEE74AD2}"/>
              </a:ext>
            </a:extLst>
          </p:cNvPr>
          <p:cNvSpPr>
            <a:spLocks noGrp="1"/>
          </p:cNvSpPr>
          <p:nvPr>
            <p:ph type="title"/>
          </p:nvPr>
        </p:nvSpPr>
        <p:spPr>
          <a:xfrm>
            <a:off x="3659411" y="1881498"/>
            <a:ext cx="10488168" cy="3090672"/>
          </a:xfrm>
        </p:spPr>
        <p:txBody>
          <a:bodyPr/>
          <a:lstStyle/>
          <a:p>
            <a:r>
              <a:rPr lang="en-US" sz="4800" b="1" dirty="0" smtClean="0">
                <a:latin typeface="Roboto" panose="02000000000000000000" pitchFamily="2" charset="0"/>
                <a:ea typeface="Roboto" panose="02000000000000000000" pitchFamily="2" charset="0"/>
                <a:cs typeface="Calibri" panose="020F0502020204030204" pitchFamily="34" charset="0"/>
              </a:rPr>
              <a:t>Vision </a:t>
            </a:r>
            <a:r>
              <a:rPr lang="en-US" sz="4800" dirty="0" smtClean="0">
                <a:latin typeface="Roboto" panose="02000000000000000000" pitchFamily="2" charset="0"/>
                <a:ea typeface="Roboto" panose="02000000000000000000" pitchFamily="2" charset="0"/>
                <a:cs typeface="Calibri" panose="020F0502020204030204" pitchFamily="34" charset="0"/>
              </a:rPr>
              <a:t/>
            </a:r>
            <a:br>
              <a:rPr lang="en-US" sz="4800" dirty="0" smtClean="0">
                <a:latin typeface="Roboto" panose="02000000000000000000" pitchFamily="2" charset="0"/>
                <a:ea typeface="Roboto" panose="02000000000000000000" pitchFamily="2" charset="0"/>
                <a:cs typeface="Calibri" panose="020F0502020204030204" pitchFamily="34" charset="0"/>
              </a:rPr>
            </a:br>
            <a:r>
              <a:rPr lang="en-US" sz="4800" dirty="0">
                <a:latin typeface="Roboto" panose="02000000000000000000" pitchFamily="2" charset="0"/>
                <a:ea typeface="Roboto" panose="02000000000000000000" pitchFamily="2" charset="0"/>
                <a:cs typeface="Calibri" panose="020F0502020204030204" pitchFamily="34" charset="0"/>
              </a:rPr>
              <a:t>	</a:t>
            </a:r>
            <a:r>
              <a:rPr lang="en-US" sz="4800" dirty="0" smtClean="0">
                <a:latin typeface="Roboto" panose="02000000000000000000" pitchFamily="2" charset="0"/>
                <a:ea typeface="Roboto" panose="02000000000000000000" pitchFamily="2" charset="0"/>
                <a:cs typeface="Calibri" panose="020F0502020204030204" pitchFamily="34" charset="0"/>
              </a:rPr>
              <a:t>	 </a:t>
            </a:r>
            <a:r>
              <a:rPr lang="en-US" sz="7200" b="1" dirty="0" smtClean="0">
                <a:latin typeface="Roboto" panose="02000000000000000000" pitchFamily="2" charset="0"/>
                <a:ea typeface="Roboto" panose="02000000000000000000" pitchFamily="2" charset="0"/>
                <a:cs typeface="Calibri" panose="020F0502020204030204" pitchFamily="34" charset="0"/>
              </a:rPr>
              <a:t>&amp;</a:t>
            </a:r>
            <a:r>
              <a:rPr lang="en-US" sz="4800" dirty="0" smtClean="0">
                <a:latin typeface="Roboto" panose="02000000000000000000" pitchFamily="2" charset="0"/>
                <a:ea typeface="Roboto" panose="02000000000000000000" pitchFamily="2" charset="0"/>
                <a:cs typeface="Calibri" panose="020F0502020204030204" pitchFamily="34" charset="0"/>
              </a:rPr>
              <a:t/>
            </a:r>
            <a:br>
              <a:rPr lang="en-US" sz="4800" dirty="0" smtClean="0">
                <a:latin typeface="Roboto" panose="02000000000000000000" pitchFamily="2" charset="0"/>
                <a:ea typeface="Roboto" panose="02000000000000000000" pitchFamily="2" charset="0"/>
                <a:cs typeface="Calibri" panose="020F0502020204030204" pitchFamily="34" charset="0"/>
              </a:rPr>
            </a:br>
            <a:r>
              <a:rPr lang="en-US" sz="4800" dirty="0">
                <a:latin typeface="Roboto" panose="02000000000000000000" pitchFamily="2" charset="0"/>
                <a:ea typeface="Roboto" panose="02000000000000000000" pitchFamily="2" charset="0"/>
                <a:cs typeface="Calibri" panose="020F0502020204030204" pitchFamily="34" charset="0"/>
              </a:rPr>
              <a:t>	</a:t>
            </a:r>
            <a:r>
              <a:rPr lang="en-US" sz="4800" dirty="0" smtClean="0">
                <a:latin typeface="Roboto" panose="02000000000000000000" pitchFamily="2" charset="0"/>
                <a:ea typeface="Roboto" panose="02000000000000000000" pitchFamily="2" charset="0"/>
                <a:cs typeface="Calibri" panose="020F0502020204030204" pitchFamily="34" charset="0"/>
              </a:rPr>
              <a:t>	     </a:t>
            </a:r>
            <a:r>
              <a:rPr lang="en-US" sz="4800" b="1" dirty="0" smtClean="0">
                <a:latin typeface="Roboto" panose="02000000000000000000" pitchFamily="2" charset="0"/>
                <a:ea typeface="Roboto" panose="02000000000000000000" pitchFamily="2" charset="0"/>
                <a:cs typeface="Calibri" panose="020F0502020204030204" pitchFamily="34" charset="0"/>
              </a:rPr>
              <a:t>mission</a:t>
            </a:r>
            <a:endParaRPr lang="en-US" sz="4800" b="1" dirty="0">
              <a:latin typeface="Roboto" panose="02000000000000000000" pitchFamily="2" charset="0"/>
              <a:ea typeface="Roboto" panose="02000000000000000000" pitchFamily="2" charset="0"/>
              <a:cs typeface="Calibri" panose="020F0502020204030204" pitchFamily="34" charset="0"/>
            </a:endParaRPr>
          </a:p>
        </p:txBody>
      </p:sp>
      <p:sp>
        <p:nvSpPr>
          <p:cNvPr id="14" name="Rectangle 13"/>
          <p:cNvSpPr/>
          <p:nvPr/>
        </p:nvSpPr>
        <p:spPr>
          <a:xfrm>
            <a:off x="37975" y="799308"/>
            <a:ext cx="5993892" cy="1477328"/>
          </a:xfrm>
          <a:prstGeom prst="rect">
            <a:avLst/>
          </a:prstGeom>
        </p:spPr>
        <p:txBody>
          <a:bodyPr wrap="square">
            <a:spAutoFit/>
          </a:bodyPr>
          <a:lstStyle/>
          <a:p>
            <a:pPr algn="just"/>
            <a:r>
              <a:rPr lang="en-IN" dirty="0" smtClean="0">
                <a:solidFill>
                  <a:schemeClr val="bg1"/>
                </a:solidFill>
                <a:latin typeface="Roboto" panose="02000000000000000000" pitchFamily="2" charset="0"/>
                <a:ea typeface="Roboto" panose="02000000000000000000" pitchFamily="2" charset="0"/>
                <a:cs typeface="Calibri" panose="020F0502020204030204" pitchFamily="34" charset="0"/>
              </a:rPr>
              <a:t>By providing top-quality professional audio products that are best-in-class, we hope to propel the advancement of the audio industry by setting new industry benchmarks for innovation. Our goal is to become a trusted name in the professional audio products industry.</a:t>
            </a:r>
            <a:endParaRPr lang="en-IN"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17" name="Rectangle 16"/>
          <p:cNvSpPr/>
          <p:nvPr/>
        </p:nvSpPr>
        <p:spPr>
          <a:xfrm>
            <a:off x="6121429" y="4476374"/>
            <a:ext cx="6022946" cy="2308324"/>
          </a:xfrm>
          <a:prstGeom prst="rect">
            <a:avLst/>
          </a:prstGeom>
        </p:spPr>
        <p:txBody>
          <a:bodyPr wrap="square">
            <a:spAutoFit/>
          </a:bodyPr>
          <a:lstStyle/>
          <a:p>
            <a:pPr algn="just"/>
            <a:r>
              <a:rPr lang="en-IN" dirty="0">
                <a:solidFill>
                  <a:schemeClr val="bg1"/>
                </a:solidFill>
                <a:latin typeface="Roboto" panose="02000000000000000000" pitchFamily="2" charset="0"/>
                <a:ea typeface="Roboto" panose="02000000000000000000" pitchFamily="2" charset="0"/>
                <a:cs typeface="Calibri" panose="020F0502020204030204" pitchFamily="34" charset="0"/>
              </a:rPr>
              <a:t>Our mission is to design and deliver industry-leading audio products using world-class components and technology, offering an exceptional audio experience. Our dedicated and highly skilled team strives to meet and exceed customer expectations, ensuring every product coming out of our facility is unbeatable per dollar spent. Our philosophy is simple: we create products of uncompromising quality.</a:t>
            </a:r>
          </a:p>
        </p:txBody>
      </p:sp>
      <p:sp>
        <p:nvSpPr>
          <p:cNvPr id="18" name="AutoShape 8" descr="blob:https://web.whatsapp.com/42e088e1-9043-4e53-aa2a-3167365ce43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Tree>
    <p:extLst>
      <p:ext uri="{BB962C8B-B14F-4D97-AF65-F5344CB8AC3E}">
        <p14:creationId xmlns:p14="http://schemas.microsoft.com/office/powerpoint/2010/main" val="32912637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val 96"/>
          <p:cNvSpPr/>
          <p:nvPr/>
        </p:nvSpPr>
        <p:spPr>
          <a:xfrm>
            <a:off x="584791" y="4898092"/>
            <a:ext cx="1650156" cy="171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pic>
        <p:nvPicPr>
          <p:cNvPr id="91" name="Picture 9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60155" y="2733828"/>
            <a:ext cx="2024496" cy="1908000"/>
          </a:xfrm>
          <a:prstGeom prst="rect">
            <a:avLst/>
          </a:prstGeom>
        </p:spPr>
      </p:pic>
      <p:sp>
        <p:nvSpPr>
          <p:cNvPr id="87" name="Rectangle 86"/>
          <p:cNvSpPr/>
          <p:nvPr/>
        </p:nvSpPr>
        <p:spPr>
          <a:xfrm>
            <a:off x="2803694" y="4889379"/>
            <a:ext cx="1939209" cy="1892808"/>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47" name="Rectangle 46"/>
          <p:cNvSpPr/>
          <p:nvPr/>
        </p:nvSpPr>
        <p:spPr>
          <a:xfrm>
            <a:off x="496417" y="2698629"/>
            <a:ext cx="2053509" cy="1892808"/>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pic>
        <p:nvPicPr>
          <p:cNvPr id="37" name="Picture 3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12065" y="517606"/>
            <a:ext cx="1975174" cy="1892808"/>
          </a:xfrm>
          <a:prstGeom prst="rect">
            <a:avLst/>
          </a:prstGeom>
        </p:spPr>
      </p:pic>
      <p:sp>
        <p:nvSpPr>
          <p:cNvPr id="40" name="Rectangle 39"/>
          <p:cNvSpPr/>
          <p:nvPr/>
        </p:nvSpPr>
        <p:spPr>
          <a:xfrm>
            <a:off x="9692938" y="2692455"/>
            <a:ext cx="2087169" cy="1892808"/>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cs typeface="Calibri" panose="020F0502020204030204" pitchFamily="34" charset="0"/>
            </a:endParaRPr>
          </a:p>
        </p:txBody>
      </p:sp>
      <p:sp>
        <p:nvSpPr>
          <p:cNvPr id="45" name="Oval 44"/>
          <p:cNvSpPr/>
          <p:nvPr/>
        </p:nvSpPr>
        <p:spPr>
          <a:xfrm>
            <a:off x="9905317" y="2833050"/>
            <a:ext cx="1591022" cy="169132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pic>
        <p:nvPicPr>
          <p:cNvPr id="1032" name="Picture 8" descr="New Delhi | History, Population, Map ..."/>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37000"/>
                    </a14:imgEffect>
                  </a14:imgLayer>
                </a14:imgProps>
              </a:ext>
              <a:ext uri="{28A0092B-C50C-407E-A947-70E740481C1C}">
                <a14:useLocalDpi xmlns:a14="http://schemas.microsoft.com/office/drawing/2010/main"/>
              </a:ext>
            </a:extLst>
          </a:blip>
          <a:srcRect t="4851" b="10922"/>
          <a:stretch/>
        </p:blipFill>
        <p:spPr bwMode="auto">
          <a:xfrm>
            <a:off x="5122242" y="517176"/>
            <a:ext cx="2089773" cy="18928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5000"/>
                    </a14:imgEffect>
                  </a14:imgLayer>
                </a14:imgProps>
              </a:ext>
              <a:ext uri="{28A0092B-C50C-407E-A947-70E740481C1C}">
                <a14:useLocalDpi xmlns:a14="http://schemas.microsoft.com/office/drawing/2010/main" val="0"/>
              </a:ext>
            </a:extLst>
          </a:blip>
          <a:srcRect l="5632" r="28374" b="8348"/>
          <a:stretch/>
        </p:blipFill>
        <p:spPr>
          <a:xfrm>
            <a:off x="9736098" y="518128"/>
            <a:ext cx="2037372" cy="1892808"/>
          </a:xfrm>
          <a:prstGeom prst="rect">
            <a:avLst/>
          </a:prstGeom>
        </p:spPr>
      </p:pic>
      <p:pic>
        <p:nvPicPr>
          <p:cNvPr id="7" name="Picture Placeholder 6" descr="A brick wall with a word painted on it">
            <a:extLst>
              <a:ext uri="{FF2B5EF4-FFF2-40B4-BE49-F238E27FC236}">
                <a16:creationId xmlns:a16="http://schemas.microsoft.com/office/drawing/2014/main" id="{F91AE778-4B20-5EE9-52FF-7E61456D040D}"/>
              </a:ext>
            </a:extLst>
          </p:cNvPr>
          <p:cNvPicPr>
            <a:picLocks noGrp="1" noChangeAspect="1"/>
          </p:cNvPicPr>
          <p:nvPr>
            <p:ph type="pic" sz="quarter" idx="14"/>
          </p:nvPr>
        </p:nvPicPr>
        <p:blipFill>
          <a:blip r:embed="rId8" cstate="email">
            <a:extLst>
              <a:ext uri="{28A0092B-C50C-407E-A947-70E740481C1C}">
                <a14:useLocalDpi xmlns:a14="http://schemas.microsoft.com/office/drawing/2010/main"/>
              </a:ext>
            </a:extLst>
          </a:blip>
          <a:srcRect/>
          <a:stretch/>
        </p:blipFill>
        <p:spPr>
          <a:xfrm>
            <a:off x="2808818" y="517176"/>
            <a:ext cx="1936894" cy="1892808"/>
          </a:xfrm>
        </p:spPr>
      </p:pic>
      <p:pic>
        <p:nvPicPr>
          <p:cNvPr id="10" name="Picture Placeholder 5" descr="Picture of a train going through a city ">
            <a:extLst>
              <a:ext uri="{FF2B5EF4-FFF2-40B4-BE49-F238E27FC236}">
                <a16:creationId xmlns:a16="http://schemas.microsoft.com/office/drawing/2014/main" id="{C3C3A237-3C94-373E-0A09-77901D75BEB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9789935" y="4893304"/>
            <a:ext cx="2011499" cy="1892808"/>
          </a:xfrm>
          <a:prstGeom prst="rect">
            <a:avLst/>
          </a:prstGeom>
          <a:noFill/>
        </p:spPr>
      </p:pic>
      <p:sp>
        <p:nvSpPr>
          <p:cNvPr id="15" name="TextBox 14"/>
          <p:cNvSpPr txBox="1"/>
          <p:nvPr/>
        </p:nvSpPr>
        <p:spPr>
          <a:xfrm>
            <a:off x="2502154" y="1971508"/>
            <a:ext cx="2240521"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smtClean="0">
                <a:latin typeface="Roboto" panose="02000000000000000000" pitchFamily="2" charset="0"/>
                <a:ea typeface="Roboto" panose="02000000000000000000" pitchFamily="2" charset="0"/>
              </a:rPr>
              <a:t>EXPANDED </a:t>
            </a:r>
            <a:r>
              <a:rPr lang="en-IN" sz="1100" dirty="0">
                <a:latin typeface="Roboto" panose="02000000000000000000" pitchFamily="2" charset="0"/>
                <a:ea typeface="Roboto" panose="02000000000000000000" pitchFamily="2" charset="0"/>
              </a:rPr>
              <a:t>REACH ACROSS </a:t>
            </a:r>
            <a:r>
              <a:rPr lang="en-IN" sz="1100" dirty="0" smtClean="0">
                <a:latin typeface="Roboto" panose="02000000000000000000" pitchFamily="2" charset="0"/>
                <a:ea typeface="Roboto" panose="02000000000000000000" pitchFamily="2" charset="0"/>
              </a:rPr>
              <a:t>5 COUNTRIES</a:t>
            </a:r>
            <a:endParaRPr lang="en-IN" sz="1100" dirty="0">
              <a:latin typeface="Roboto" panose="02000000000000000000" pitchFamily="2" charset="0"/>
              <a:ea typeface="Roboto" panose="02000000000000000000" pitchFamily="2" charset="0"/>
            </a:endParaRPr>
          </a:p>
        </p:txBody>
      </p:sp>
      <p:sp>
        <p:nvSpPr>
          <p:cNvPr id="16" name="TextBox 15"/>
          <p:cNvSpPr txBox="1"/>
          <p:nvPr/>
        </p:nvSpPr>
        <p:spPr>
          <a:xfrm>
            <a:off x="5003696" y="1973695"/>
            <a:ext cx="2208319"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smtClean="0">
                <a:latin typeface="Roboto" panose="02000000000000000000" pitchFamily="2" charset="0"/>
                <a:ea typeface="Roboto" panose="02000000000000000000" pitchFamily="2" charset="0"/>
              </a:rPr>
              <a:t>STARTED SELLING IN INDIAN MARKET</a:t>
            </a:r>
            <a:endParaRPr lang="en-IN" sz="1100" dirty="0">
              <a:latin typeface="Roboto" panose="02000000000000000000" pitchFamily="2" charset="0"/>
              <a:ea typeface="Roboto" panose="02000000000000000000" pitchFamily="2" charset="0"/>
            </a:endParaRPr>
          </a:p>
        </p:txBody>
      </p:sp>
      <p:sp>
        <p:nvSpPr>
          <p:cNvPr id="18" name="TextBox 17"/>
          <p:cNvSpPr txBox="1"/>
          <p:nvPr/>
        </p:nvSpPr>
        <p:spPr>
          <a:xfrm>
            <a:off x="9880962" y="1955146"/>
            <a:ext cx="1926967"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sz="1100" dirty="0" smtClean="0">
                <a:latin typeface="Roboto" panose="02000000000000000000" pitchFamily="2" charset="0"/>
                <a:ea typeface="Roboto" panose="02000000000000000000" pitchFamily="2" charset="0"/>
              </a:rPr>
              <a:t>SETS UP </a:t>
            </a:r>
            <a:r>
              <a:rPr lang="en-US" sz="1100" dirty="0">
                <a:latin typeface="Roboto" panose="02000000000000000000" pitchFamily="2" charset="0"/>
                <a:ea typeface="Roboto" panose="02000000000000000000" pitchFamily="2" charset="0"/>
              </a:rPr>
              <a:t>R</a:t>
            </a:r>
            <a:r>
              <a:rPr lang="en-US" sz="1100" dirty="0" smtClean="0">
                <a:latin typeface="Roboto" panose="02000000000000000000" pitchFamily="2" charset="0"/>
                <a:ea typeface="Roboto" panose="02000000000000000000" pitchFamily="2" charset="0"/>
              </a:rPr>
              <a:t>&amp;D CENTRE IN GERMANY</a:t>
            </a:r>
            <a:endParaRPr lang="en-IN" sz="1100" dirty="0">
              <a:latin typeface="Roboto" panose="02000000000000000000" pitchFamily="2" charset="0"/>
              <a:ea typeface="Roboto" panose="02000000000000000000" pitchFamily="2" charset="0"/>
            </a:endParaRPr>
          </a:p>
        </p:txBody>
      </p:sp>
      <p:sp>
        <p:nvSpPr>
          <p:cNvPr id="19" name="TextBox 18"/>
          <p:cNvSpPr txBox="1"/>
          <p:nvPr/>
        </p:nvSpPr>
        <p:spPr>
          <a:xfrm>
            <a:off x="2824804" y="4137510"/>
            <a:ext cx="1978724"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smtClean="0">
                <a:latin typeface="Roboto" panose="02000000000000000000" pitchFamily="2" charset="0"/>
                <a:ea typeface="Roboto" panose="02000000000000000000" pitchFamily="2" charset="0"/>
              </a:rPr>
              <a:t>SETS UP 20,000 SQ FOOT ASSEMBLY UNIT IN INDIA</a:t>
            </a:r>
            <a:endParaRPr lang="en-IN" sz="1100" dirty="0">
              <a:latin typeface="Roboto" panose="02000000000000000000" pitchFamily="2" charset="0"/>
              <a:ea typeface="Roboto" panose="02000000000000000000" pitchFamily="2" charset="0"/>
            </a:endParaRPr>
          </a:p>
        </p:txBody>
      </p:sp>
      <p:sp>
        <p:nvSpPr>
          <p:cNvPr id="22" name="TextBox 21"/>
          <p:cNvSpPr txBox="1"/>
          <p:nvPr/>
        </p:nvSpPr>
        <p:spPr>
          <a:xfrm>
            <a:off x="9577537" y="6179143"/>
            <a:ext cx="2224507" cy="600164"/>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smtClean="0">
                <a:latin typeface="Roboto" panose="02000000000000000000" pitchFamily="2" charset="0"/>
                <a:ea typeface="Roboto" panose="02000000000000000000" pitchFamily="2" charset="0"/>
              </a:rPr>
              <a:t>EXPANDS FOOTPRINT ACROSS 15 COUNTRIES WITH OVER 50 PROFESSIONAL PRODUCTS</a:t>
            </a:r>
            <a:endParaRPr lang="en-IN" sz="1100" dirty="0">
              <a:latin typeface="Roboto" panose="02000000000000000000" pitchFamily="2" charset="0"/>
              <a:ea typeface="Roboto" panose="02000000000000000000" pitchFamily="2" charset="0"/>
            </a:endParaRPr>
          </a:p>
        </p:txBody>
      </p:sp>
      <p:sp>
        <p:nvSpPr>
          <p:cNvPr id="26" name="Isosceles Triangle 25"/>
          <p:cNvSpPr/>
          <p:nvPr/>
        </p:nvSpPr>
        <p:spPr>
          <a:xfrm rot="10800000">
            <a:off x="10108528" y="2456188"/>
            <a:ext cx="1554480" cy="182880"/>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cs typeface="Calibri" panose="020F0502020204030204" pitchFamily="34" charset="0"/>
            </a:endParaRPr>
          </a:p>
        </p:txBody>
      </p:sp>
      <p:sp>
        <p:nvSpPr>
          <p:cNvPr id="46" name="TextBox 45"/>
          <p:cNvSpPr txBox="1"/>
          <p:nvPr/>
        </p:nvSpPr>
        <p:spPr>
          <a:xfrm>
            <a:off x="7499661" y="1978658"/>
            <a:ext cx="2072536"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a:latin typeface="Roboto" panose="02000000000000000000" pitchFamily="2" charset="0"/>
                <a:ea typeface="Roboto" panose="02000000000000000000" pitchFamily="2" charset="0"/>
              </a:rPr>
              <a:t> </a:t>
            </a:r>
            <a:r>
              <a:rPr lang="en-IN" sz="1100" dirty="0" smtClean="0">
                <a:latin typeface="Roboto" panose="02000000000000000000" pitchFamily="2" charset="0"/>
                <a:ea typeface="Roboto" panose="02000000000000000000" pitchFamily="2" charset="0"/>
              </a:rPr>
              <a:t>   FORMED BRITISH-INDO-GERMAN CONGLOMORATE </a:t>
            </a:r>
            <a:endParaRPr lang="en-IN" sz="1100" dirty="0">
              <a:latin typeface="Roboto" panose="02000000000000000000" pitchFamily="2" charset="0"/>
              <a:ea typeface="Roboto" panose="02000000000000000000" pitchFamily="2" charset="0"/>
            </a:endParaRPr>
          </a:p>
        </p:txBody>
      </p:sp>
      <p:sp>
        <p:nvSpPr>
          <p:cNvPr id="31" name="Rectangle 30"/>
          <p:cNvSpPr/>
          <p:nvPr/>
        </p:nvSpPr>
        <p:spPr>
          <a:xfrm>
            <a:off x="7499661" y="2691009"/>
            <a:ext cx="2040825" cy="1892808"/>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cs typeface="Calibri" panose="020F0502020204030204" pitchFamily="34" charset="0"/>
            </a:endParaRPr>
          </a:p>
        </p:txBody>
      </p:sp>
      <p:sp>
        <p:nvSpPr>
          <p:cNvPr id="32" name="Oval 31"/>
          <p:cNvSpPr/>
          <p:nvPr/>
        </p:nvSpPr>
        <p:spPr>
          <a:xfrm>
            <a:off x="7799632" y="2865579"/>
            <a:ext cx="1591022" cy="171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34" name="TextBox 33"/>
          <p:cNvSpPr txBox="1"/>
          <p:nvPr/>
        </p:nvSpPr>
        <p:spPr>
          <a:xfrm>
            <a:off x="7376998" y="4143445"/>
            <a:ext cx="2155869"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sz="1100" dirty="0" smtClean="0">
                <a:latin typeface="Roboto" panose="02000000000000000000" pitchFamily="2" charset="0"/>
                <a:ea typeface="Roboto" panose="02000000000000000000" pitchFamily="2" charset="0"/>
              </a:rPr>
              <a:t> LAUNCHES ROAD-READY SERIES OF TOURING RANGE</a:t>
            </a:r>
            <a:endParaRPr lang="en-IN" sz="1100" dirty="0">
              <a:latin typeface="Roboto" panose="02000000000000000000" pitchFamily="2" charset="0"/>
              <a:ea typeface="Roboto" panose="02000000000000000000" pitchFamily="2" charset="0"/>
            </a:endParaRPr>
          </a:p>
        </p:txBody>
      </p:sp>
      <p:sp>
        <p:nvSpPr>
          <p:cNvPr id="35" name="Rectangle 34"/>
          <p:cNvSpPr/>
          <p:nvPr/>
        </p:nvSpPr>
        <p:spPr>
          <a:xfrm>
            <a:off x="5097631" y="2699426"/>
            <a:ext cx="2092415" cy="1892808"/>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36" name="Oval 35"/>
          <p:cNvSpPr/>
          <p:nvPr/>
        </p:nvSpPr>
        <p:spPr>
          <a:xfrm>
            <a:off x="5340842" y="2822020"/>
            <a:ext cx="1591022" cy="171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42" name="TextBox 41"/>
          <p:cNvSpPr txBox="1"/>
          <p:nvPr/>
        </p:nvSpPr>
        <p:spPr>
          <a:xfrm>
            <a:off x="5150900" y="4128996"/>
            <a:ext cx="2078869" cy="600164"/>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sz="1100" dirty="0" smtClean="0">
                <a:latin typeface="Roboto" panose="02000000000000000000" pitchFamily="2" charset="0"/>
                <a:ea typeface="Roboto" panose="02000000000000000000" pitchFamily="2" charset="0"/>
              </a:rPr>
              <a:t>EXPANDS COMMERCIAL SERIES WITH HARP PRODUCT RANGE</a:t>
            </a:r>
            <a:endParaRPr lang="en-IN" sz="1100" dirty="0">
              <a:latin typeface="Roboto" panose="02000000000000000000" pitchFamily="2" charset="0"/>
              <a:ea typeface="Roboto" panose="02000000000000000000" pitchFamily="2" charset="0"/>
            </a:endParaRPr>
          </a:p>
        </p:txBody>
      </p:sp>
      <p:sp>
        <p:nvSpPr>
          <p:cNvPr id="49" name="Oval 48"/>
          <p:cNvSpPr/>
          <p:nvPr/>
        </p:nvSpPr>
        <p:spPr>
          <a:xfrm>
            <a:off x="734823" y="2813509"/>
            <a:ext cx="1591022" cy="171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52" name="TextBox 51"/>
          <p:cNvSpPr txBox="1"/>
          <p:nvPr/>
        </p:nvSpPr>
        <p:spPr>
          <a:xfrm>
            <a:off x="394684" y="4152165"/>
            <a:ext cx="2026476"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smtClean="0">
                <a:latin typeface="Roboto" panose="02000000000000000000" pitchFamily="2" charset="0"/>
                <a:ea typeface="Roboto" panose="02000000000000000000" pitchFamily="2" charset="0"/>
              </a:rPr>
              <a:t>LAUNCHES HPA SERIES OF CLASS D AMPLIFIERS.</a:t>
            </a:r>
            <a:endParaRPr lang="en-IN" sz="1100" dirty="0">
              <a:latin typeface="Roboto" panose="02000000000000000000" pitchFamily="2" charset="0"/>
              <a:ea typeface="Roboto" panose="02000000000000000000" pitchFamily="2" charset="0"/>
            </a:endParaRPr>
          </a:p>
        </p:txBody>
      </p:sp>
      <p:grpSp>
        <p:nvGrpSpPr>
          <p:cNvPr id="2" name="Group 1"/>
          <p:cNvGrpSpPr/>
          <p:nvPr/>
        </p:nvGrpSpPr>
        <p:grpSpPr>
          <a:xfrm>
            <a:off x="200165" y="510191"/>
            <a:ext cx="2315528" cy="1890599"/>
            <a:chOff x="200165" y="510191"/>
            <a:chExt cx="2315528" cy="1890599"/>
          </a:xfrm>
        </p:grpSpPr>
        <p:pic>
          <p:nvPicPr>
            <p:cNvPr id="14" name="Picture 13"/>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84786" y="510191"/>
              <a:ext cx="2029183" cy="18905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00165" y="2125010"/>
              <a:ext cx="2298086" cy="261610"/>
            </a:xfrm>
            <a:prstGeom prst="rect">
              <a:avLst/>
            </a:prstGeom>
            <a:noFill/>
          </p:spPr>
          <p:txBody>
            <a:bodyPr wrap="square" rtlCol="0">
              <a:spAutoFit/>
            </a:bodyPr>
            <a:lstStyle/>
            <a:p>
              <a:pPr algn="r"/>
              <a:r>
                <a:rPr lang="en-IN" sz="1100" b="1" dirty="0" smtClean="0">
                  <a:solidFill>
                    <a:schemeClr val="bg1"/>
                  </a:solidFill>
                  <a:latin typeface="Roboto" panose="02000000000000000000" pitchFamily="2" charset="0"/>
                  <a:ea typeface="Roboto" panose="02000000000000000000" pitchFamily="2" charset="0"/>
                  <a:cs typeface="Calibri" panose="020F0502020204030204" pitchFamily="34" charset="0"/>
                </a:rPr>
                <a:t>ESTABLISHED IN UK</a:t>
              </a:r>
              <a:endParaRPr lang="en-IN" sz="1100"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5" name="TextBox 4"/>
            <p:cNvSpPr txBox="1"/>
            <p:nvPr/>
          </p:nvSpPr>
          <p:spPr>
            <a:xfrm>
              <a:off x="1768552" y="522549"/>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rPr>
                <a:t>2003</a:t>
              </a:r>
              <a:endParaRPr lang="en-IN" b="1" dirty="0">
                <a:solidFill>
                  <a:schemeClr val="bg1"/>
                </a:solidFill>
                <a:latin typeface="Roboto" panose="02000000000000000000" pitchFamily="2" charset="0"/>
                <a:ea typeface="Roboto" panose="02000000000000000000" pitchFamily="2" charset="0"/>
              </a:endParaRPr>
            </a:p>
          </p:txBody>
        </p:sp>
      </p:grpSp>
      <p:sp>
        <p:nvSpPr>
          <p:cNvPr id="58" name="TextBox 57"/>
          <p:cNvSpPr txBox="1"/>
          <p:nvPr/>
        </p:nvSpPr>
        <p:spPr>
          <a:xfrm>
            <a:off x="4000283" y="526091"/>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rPr>
              <a:t>2006</a:t>
            </a:r>
            <a:endParaRPr lang="en-IN" b="1" dirty="0">
              <a:solidFill>
                <a:schemeClr val="bg1"/>
              </a:solidFill>
              <a:latin typeface="Roboto" panose="02000000000000000000" pitchFamily="2" charset="0"/>
              <a:ea typeface="Roboto" panose="02000000000000000000" pitchFamily="2" charset="0"/>
            </a:endParaRPr>
          </a:p>
        </p:txBody>
      </p:sp>
      <p:sp>
        <p:nvSpPr>
          <p:cNvPr id="59" name="TextBox 58"/>
          <p:cNvSpPr txBox="1"/>
          <p:nvPr/>
        </p:nvSpPr>
        <p:spPr>
          <a:xfrm>
            <a:off x="6450423" y="510583"/>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2008</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0" name="TextBox 59"/>
          <p:cNvSpPr txBox="1"/>
          <p:nvPr/>
        </p:nvSpPr>
        <p:spPr>
          <a:xfrm>
            <a:off x="8811677" y="515358"/>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2013</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2" name="TextBox 61"/>
          <p:cNvSpPr txBox="1"/>
          <p:nvPr/>
        </p:nvSpPr>
        <p:spPr>
          <a:xfrm>
            <a:off x="11122994" y="522585"/>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2014</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3" name="TextBox 62"/>
          <p:cNvSpPr txBox="1"/>
          <p:nvPr/>
        </p:nvSpPr>
        <p:spPr>
          <a:xfrm>
            <a:off x="11044578" y="2715329"/>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2014</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4" name="TextBox 63"/>
          <p:cNvSpPr txBox="1"/>
          <p:nvPr/>
        </p:nvSpPr>
        <p:spPr>
          <a:xfrm>
            <a:off x="8776825" y="2706051"/>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2015</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5" name="TextBox 64"/>
          <p:cNvSpPr txBox="1"/>
          <p:nvPr/>
        </p:nvSpPr>
        <p:spPr>
          <a:xfrm>
            <a:off x="6433353" y="2726038"/>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2016</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6" name="TextBox 65"/>
          <p:cNvSpPr txBox="1"/>
          <p:nvPr/>
        </p:nvSpPr>
        <p:spPr>
          <a:xfrm>
            <a:off x="3927465" y="2704395"/>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2017</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7" name="TextBox 66"/>
          <p:cNvSpPr txBox="1"/>
          <p:nvPr/>
        </p:nvSpPr>
        <p:spPr>
          <a:xfrm>
            <a:off x="1797987" y="2703698"/>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2018</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70" name="Rectangle 69"/>
          <p:cNvSpPr/>
          <p:nvPr/>
        </p:nvSpPr>
        <p:spPr>
          <a:xfrm>
            <a:off x="5044251" y="4883306"/>
            <a:ext cx="2092415" cy="1892808"/>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71" name="Oval 70"/>
          <p:cNvSpPr/>
          <p:nvPr/>
        </p:nvSpPr>
        <p:spPr>
          <a:xfrm>
            <a:off x="5314539" y="4969099"/>
            <a:ext cx="1591022" cy="171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73" name="TextBox 72"/>
          <p:cNvSpPr txBox="1"/>
          <p:nvPr/>
        </p:nvSpPr>
        <p:spPr>
          <a:xfrm>
            <a:off x="4842054" y="6306014"/>
            <a:ext cx="2279401" cy="430887"/>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sz="1100" dirty="0" smtClean="0">
                <a:latin typeface="Roboto" panose="02000000000000000000" pitchFamily="2" charset="0"/>
                <a:ea typeface="Roboto" panose="02000000000000000000" pitchFamily="2" charset="0"/>
              </a:rPr>
              <a:t>LAUNCHES NEW PRODUCTS IN CELLO AND STRING SERIES</a:t>
            </a:r>
            <a:endParaRPr lang="en-IN" sz="1100" dirty="0">
              <a:latin typeface="Roboto" panose="02000000000000000000" pitchFamily="2" charset="0"/>
              <a:ea typeface="Roboto" panose="02000000000000000000" pitchFamily="2" charset="0"/>
            </a:endParaRPr>
          </a:p>
        </p:txBody>
      </p:sp>
      <p:sp>
        <p:nvSpPr>
          <p:cNvPr id="74" name="TextBox 73"/>
          <p:cNvSpPr txBox="1"/>
          <p:nvPr/>
        </p:nvSpPr>
        <p:spPr>
          <a:xfrm>
            <a:off x="6402083" y="4888195"/>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2021</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75" name="Rectangle 74"/>
          <p:cNvSpPr/>
          <p:nvPr/>
        </p:nvSpPr>
        <p:spPr>
          <a:xfrm>
            <a:off x="7434704" y="4883612"/>
            <a:ext cx="2092415" cy="1892808"/>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76" name="Oval 75"/>
          <p:cNvSpPr/>
          <p:nvPr/>
        </p:nvSpPr>
        <p:spPr>
          <a:xfrm>
            <a:off x="7661514" y="4964824"/>
            <a:ext cx="1591022" cy="171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78" name="TextBox 77"/>
          <p:cNvSpPr txBox="1"/>
          <p:nvPr/>
        </p:nvSpPr>
        <p:spPr>
          <a:xfrm>
            <a:off x="7349064" y="6006041"/>
            <a:ext cx="2236912" cy="769441"/>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smtClean="0">
                <a:latin typeface="Roboto" panose="02000000000000000000" pitchFamily="2" charset="0"/>
                <a:ea typeface="Roboto" panose="02000000000000000000" pitchFamily="2" charset="0"/>
              </a:rPr>
              <a:t>1</a:t>
            </a:r>
            <a:r>
              <a:rPr lang="en-IN" sz="1100" baseline="30000" dirty="0" smtClean="0">
                <a:latin typeface="Roboto" panose="02000000000000000000" pitchFamily="2" charset="0"/>
                <a:ea typeface="Roboto" panose="02000000000000000000" pitchFamily="2" charset="0"/>
              </a:rPr>
              <a:t>ST</a:t>
            </a:r>
            <a:r>
              <a:rPr lang="en-IN" sz="1100" dirty="0" smtClean="0">
                <a:latin typeface="Roboto" panose="02000000000000000000" pitchFamily="2" charset="0"/>
                <a:ea typeface="Roboto" panose="02000000000000000000" pitchFamily="2" charset="0"/>
              </a:rPr>
              <a:t> TIME IN  AMPLIFIER HISTORY, CSC LAUNCHES MOD RANGE OF AMPLIFIERS USING SILICON CARBIDE DEVICES.</a:t>
            </a:r>
            <a:endParaRPr lang="en-IN" sz="1100" dirty="0">
              <a:latin typeface="Roboto" panose="02000000000000000000" pitchFamily="2" charset="0"/>
              <a:ea typeface="Roboto" panose="02000000000000000000" pitchFamily="2" charset="0"/>
            </a:endParaRPr>
          </a:p>
        </p:txBody>
      </p:sp>
      <p:sp>
        <p:nvSpPr>
          <p:cNvPr id="79" name="TextBox 78"/>
          <p:cNvSpPr txBox="1"/>
          <p:nvPr/>
        </p:nvSpPr>
        <p:spPr>
          <a:xfrm>
            <a:off x="8791353" y="4890897"/>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2022</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80" name="TextBox 79"/>
          <p:cNvSpPr txBox="1"/>
          <p:nvPr/>
        </p:nvSpPr>
        <p:spPr>
          <a:xfrm>
            <a:off x="11190303" y="4895652"/>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2024</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81" name="Title 1">
            <a:extLst>
              <a:ext uri="{FF2B5EF4-FFF2-40B4-BE49-F238E27FC236}">
                <a16:creationId xmlns:a16="http://schemas.microsoft.com/office/drawing/2014/main" id="{459D8A7A-E72E-7FF2-DB27-8621BEE74AD2}"/>
              </a:ext>
            </a:extLst>
          </p:cNvPr>
          <p:cNvSpPr>
            <a:spLocks noGrp="1"/>
          </p:cNvSpPr>
          <p:nvPr>
            <p:ph type="title"/>
          </p:nvPr>
        </p:nvSpPr>
        <p:spPr>
          <a:xfrm>
            <a:off x="439589" y="-1249030"/>
            <a:ext cx="12515466" cy="3090672"/>
          </a:xfrm>
        </p:spPr>
        <p:txBody>
          <a:bodyPr/>
          <a:lstStyle/>
          <a:p>
            <a:r>
              <a:rPr lang="en-US" sz="3000" b="1" dirty="0" smtClean="0">
                <a:latin typeface="Roboto" panose="02000000000000000000" pitchFamily="2" charset="0"/>
                <a:ea typeface="Roboto" panose="02000000000000000000" pitchFamily="2" charset="0"/>
                <a:cs typeface="Calibri" panose="020F0502020204030204" pitchFamily="34" charset="0"/>
              </a:rPr>
              <a:t>Csc audio </a:t>
            </a:r>
            <a:r>
              <a:rPr lang="en-US" sz="3000" b="1" dirty="0" smtClean="0">
                <a:solidFill>
                  <a:srgbClr val="C00000"/>
                </a:solidFill>
                <a:latin typeface="Roboto" panose="02000000000000000000" pitchFamily="2" charset="0"/>
                <a:ea typeface="Roboto" panose="02000000000000000000" pitchFamily="2" charset="0"/>
                <a:cs typeface="Calibri" panose="020F0502020204030204" pitchFamily="34" charset="0"/>
              </a:rPr>
              <a:t>– 21 years </a:t>
            </a:r>
            <a:r>
              <a:rPr lang="en-US" sz="3000" b="1" dirty="0" smtClean="0">
                <a:solidFill>
                  <a:schemeClr val="bg1">
                    <a:lumMod val="95000"/>
                  </a:schemeClr>
                </a:solidFill>
                <a:latin typeface="Roboto" panose="02000000000000000000" pitchFamily="2" charset="0"/>
                <a:ea typeface="Roboto" panose="02000000000000000000" pitchFamily="2" charset="0"/>
                <a:cs typeface="Calibri" panose="020F0502020204030204" pitchFamily="34" charset="0"/>
              </a:rPr>
              <a:t>of excellence</a:t>
            </a:r>
            <a:endParaRPr lang="en-US" sz="3000" b="1" dirty="0">
              <a:solidFill>
                <a:schemeClr val="bg1">
                  <a:lumMod val="95000"/>
                </a:schemeClr>
              </a:solidFill>
              <a:latin typeface="Roboto" panose="02000000000000000000" pitchFamily="2" charset="0"/>
              <a:ea typeface="Roboto" panose="02000000000000000000" pitchFamily="2" charset="0"/>
              <a:cs typeface="Calibri" panose="020F0502020204030204" pitchFamily="34" charset="0"/>
            </a:endParaRPr>
          </a:p>
        </p:txBody>
      </p:sp>
      <p:sp>
        <p:nvSpPr>
          <p:cNvPr id="83" name="Isosceles Triangle 82"/>
          <p:cNvSpPr/>
          <p:nvPr/>
        </p:nvSpPr>
        <p:spPr>
          <a:xfrm rot="5400000">
            <a:off x="4144551" y="1361861"/>
            <a:ext cx="1554480" cy="182880"/>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cs typeface="Calibri" panose="020F0502020204030204" pitchFamily="34" charset="0"/>
            </a:endParaRPr>
          </a:p>
        </p:txBody>
      </p:sp>
      <p:sp>
        <p:nvSpPr>
          <p:cNvPr id="43" name="TextBox 42"/>
          <p:cNvSpPr txBox="1"/>
          <p:nvPr/>
        </p:nvSpPr>
        <p:spPr>
          <a:xfrm>
            <a:off x="9583666" y="4141382"/>
            <a:ext cx="2197841" cy="600164"/>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sz="1100" dirty="0" smtClean="0">
                <a:latin typeface="Roboto" panose="02000000000000000000" pitchFamily="2" charset="0"/>
                <a:ea typeface="Roboto" panose="02000000000000000000" pitchFamily="2" charset="0"/>
              </a:rPr>
              <a:t> LAUNCHES CELLO &amp; CONTRABASS SERIES OF PRO INSTALL</a:t>
            </a:r>
            <a:endParaRPr lang="en-IN" sz="1100" dirty="0">
              <a:latin typeface="Roboto" panose="02000000000000000000" pitchFamily="2" charset="0"/>
              <a:ea typeface="Roboto" panose="02000000000000000000" pitchFamily="2" charset="0"/>
            </a:endParaRPr>
          </a:p>
        </p:txBody>
      </p:sp>
      <p:sp>
        <p:nvSpPr>
          <p:cNvPr id="69" name="Isosceles Triangle 68"/>
          <p:cNvSpPr/>
          <p:nvPr/>
        </p:nvSpPr>
        <p:spPr>
          <a:xfrm rot="16200000">
            <a:off x="6533984" y="3507820"/>
            <a:ext cx="1554480" cy="182880"/>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cs typeface="Calibri" panose="020F0502020204030204" pitchFamily="34" charset="0"/>
            </a:endParaRPr>
          </a:p>
        </p:txBody>
      </p:sp>
      <p:sp>
        <p:nvSpPr>
          <p:cNvPr id="88" name="Oval 87"/>
          <p:cNvSpPr/>
          <p:nvPr/>
        </p:nvSpPr>
        <p:spPr>
          <a:xfrm>
            <a:off x="2967747" y="4985819"/>
            <a:ext cx="1591022" cy="171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endParaRPr>
          </a:p>
        </p:txBody>
      </p:sp>
      <p:sp>
        <p:nvSpPr>
          <p:cNvPr id="86" name="Isosceles Triangle 85"/>
          <p:cNvSpPr/>
          <p:nvPr/>
        </p:nvSpPr>
        <p:spPr>
          <a:xfrm rot="10800000">
            <a:off x="714032" y="4685432"/>
            <a:ext cx="1554480" cy="182880"/>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cs typeface="Calibri" panose="020F0502020204030204" pitchFamily="34" charset="0"/>
            </a:endParaRPr>
          </a:p>
        </p:txBody>
      </p:sp>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backgroundRemoval t="0" b="99785" l="0" r="100000"/>
                    </a14:imgEffect>
                  </a14:imgLayer>
                </a14:imgProps>
              </a:ext>
            </a:extLst>
          </a:blip>
          <a:stretch>
            <a:fillRect/>
          </a:stretch>
        </p:blipFill>
        <p:spPr>
          <a:xfrm>
            <a:off x="3356336" y="5006856"/>
            <a:ext cx="884439" cy="1224000"/>
          </a:xfrm>
          <a:prstGeom prst="rect">
            <a:avLst/>
          </a:prstGeom>
        </p:spPr>
      </p:pic>
      <p:sp>
        <p:nvSpPr>
          <p:cNvPr id="56" name="TextBox 55"/>
          <p:cNvSpPr txBox="1"/>
          <p:nvPr/>
        </p:nvSpPr>
        <p:spPr>
          <a:xfrm>
            <a:off x="2554845" y="6144009"/>
            <a:ext cx="2197646" cy="600164"/>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sz="1100" dirty="0" smtClean="0">
                <a:latin typeface="Roboto" panose="02000000000000000000" pitchFamily="2" charset="0"/>
                <a:ea typeface="Roboto" panose="02000000000000000000" pitchFamily="2" charset="0"/>
              </a:rPr>
              <a:t>LAUNCHES THE FLAGSHIP RR212HL, CSC’s 1</a:t>
            </a:r>
            <a:r>
              <a:rPr lang="en-US" sz="1100" baseline="30000" dirty="0" smtClean="0">
                <a:latin typeface="Roboto" panose="02000000000000000000" pitchFamily="2" charset="0"/>
                <a:ea typeface="Roboto" panose="02000000000000000000" pitchFamily="2" charset="0"/>
              </a:rPr>
              <a:t>ST</a:t>
            </a:r>
            <a:r>
              <a:rPr lang="en-US" sz="1100" dirty="0" smtClean="0">
                <a:latin typeface="Roboto" panose="02000000000000000000" pitchFamily="2" charset="0"/>
                <a:ea typeface="Roboto" panose="02000000000000000000" pitchFamily="2" charset="0"/>
              </a:rPr>
              <a:t> HORN LOADED SYSTEM</a:t>
            </a:r>
            <a:endParaRPr lang="en-IN" sz="1100" dirty="0">
              <a:latin typeface="Roboto" panose="02000000000000000000" pitchFamily="2" charset="0"/>
              <a:ea typeface="Roboto" panose="02000000000000000000" pitchFamily="2" charset="0"/>
            </a:endParaRPr>
          </a:p>
        </p:txBody>
      </p:sp>
      <p:sp>
        <p:nvSpPr>
          <p:cNvPr id="68" name="TextBox 67"/>
          <p:cNvSpPr txBox="1"/>
          <p:nvPr/>
        </p:nvSpPr>
        <p:spPr>
          <a:xfrm>
            <a:off x="3993032" y="4897892"/>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2019</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89" name="Isosceles Triangle 88"/>
          <p:cNvSpPr/>
          <p:nvPr/>
        </p:nvSpPr>
        <p:spPr>
          <a:xfrm rot="5400000">
            <a:off x="4146327" y="5712570"/>
            <a:ext cx="1554480" cy="182880"/>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panose="02000000000000000000" pitchFamily="2" charset="0"/>
              <a:ea typeface="Roboto" panose="02000000000000000000" pitchFamily="2" charset="0"/>
              <a:cs typeface="Calibri" panose="020F0502020204030204" pitchFamily="34" charset="0"/>
            </a:endParaRPr>
          </a:p>
        </p:txBody>
      </p:sp>
      <p:pic>
        <p:nvPicPr>
          <p:cNvPr id="4" name="Picture 3"/>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rcRect/>
          <a:stretch/>
        </p:blipFill>
        <p:spPr>
          <a:xfrm>
            <a:off x="9761333" y="3430926"/>
            <a:ext cx="2189730" cy="756000"/>
          </a:xfrm>
          <a:prstGeom prst="rect">
            <a:avLst/>
          </a:prstGeom>
        </p:spPr>
      </p:pic>
      <p:pic>
        <p:nvPicPr>
          <p:cNvPr id="9" name="Picture 8"/>
          <p:cNvPicPr>
            <a:picLocks noChangeAspect="1"/>
          </p:cNvPicPr>
          <p:nvPr/>
        </p:nvPicPr>
        <p:blipFill>
          <a:blip r:embed="rId15" cstate="email">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386645" y="3451039"/>
            <a:ext cx="2241245" cy="720000"/>
          </a:xfrm>
          <a:prstGeom prst="rect">
            <a:avLst/>
          </a:prstGeom>
        </p:spPr>
      </p:pic>
      <p:pic>
        <p:nvPicPr>
          <p:cNvPr id="12" name="Picture 11"/>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Lst>
          </a:blip>
          <a:stretch>
            <a:fillRect/>
          </a:stretch>
        </p:blipFill>
        <p:spPr>
          <a:xfrm>
            <a:off x="6008208" y="5607349"/>
            <a:ext cx="1669571" cy="720000"/>
          </a:xfrm>
          <a:prstGeom prst="rect">
            <a:avLst/>
          </a:prstGeom>
        </p:spPr>
      </p:pic>
      <p:pic>
        <p:nvPicPr>
          <p:cNvPr id="85" name="Picture 84"/>
          <p:cNvPicPr>
            <a:picLocks noChangeAspect="1"/>
          </p:cNvPicPr>
          <p:nvPr/>
        </p:nvPicPr>
        <p:blipFill rotWithShape="1">
          <a:blip r:embed="rId19">
            <a:extLst>
              <a:ext uri="{BEBA8EAE-BF5A-486C-A8C5-ECC9F3942E4B}">
                <a14:imgProps xmlns:a14="http://schemas.microsoft.com/office/drawing/2010/main">
                  <a14:imgLayer r:embed="rId18">
                    <a14:imgEffect>
                      <a14:backgroundRemoval t="0" b="100000" l="53813" r="100000"/>
                    </a14:imgEffect>
                  </a14:imgLayer>
                </a14:imgProps>
              </a:ext>
            </a:extLst>
          </a:blip>
          <a:srcRect l="54451"/>
          <a:stretch/>
        </p:blipFill>
        <p:spPr>
          <a:xfrm>
            <a:off x="5292663" y="5618856"/>
            <a:ext cx="725773" cy="687158"/>
          </a:xfrm>
          <a:prstGeom prst="rect">
            <a:avLst/>
          </a:prstGeom>
        </p:spPr>
      </p:pic>
      <p:pic>
        <p:nvPicPr>
          <p:cNvPr id="17" name="Picture 16"/>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imgEffect>
                  </a14:imgLayer>
                </a14:imgProps>
              </a:ext>
            </a:extLst>
          </a:blip>
          <a:stretch>
            <a:fillRect/>
          </a:stretch>
        </p:blipFill>
        <p:spPr>
          <a:xfrm>
            <a:off x="387840" y="3693346"/>
            <a:ext cx="2166771" cy="432000"/>
          </a:xfrm>
          <a:prstGeom prst="rect">
            <a:avLst/>
          </a:prstGeom>
        </p:spPr>
      </p:pic>
      <p:pic>
        <p:nvPicPr>
          <p:cNvPr id="90" name="Picture 89"/>
          <p:cNvPicPr>
            <a:picLocks noChangeAspect="1"/>
          </p:cNvPicPr>
          <p:nvPr/>
        </p:nvPicPr>
        <p:blipFill rotWithShape="1">
          <a:blip r:embed="rId22">
            <a:extLst>
              <a:ext uri="{BEBA8EAE-BF5A-486C-A8C5-ECC9F3942E4B}">
                <a14:imgProps xmlns:a14="http://schemas.microsoft.com/office/drawing/2010/main">
                  <a14:imgLayer r:embed="rId23">
                    <a14:imgEffect>
                      <a14:backgroundRemoval t="0" b="100000" l="0" r="100000"/>
                    </a14:imgEffect>
                  </a14:imgLayer>
                </a14:imgProps>
              </a:ext>
            </a:extLst>
          </a:blip>
          <a:srcRect t="-1" b="35721"/>
          <a:stretch/>
        </p:blipFill>
        <p:spPr>
          <a:xfrm>
            <a:off x="6883231" y="5509638"/>
            <a:ext cx="3292683" cy="504000"/>
          </a:xfrm>
          <a:prstGeom prst="rect">
            <a:avLst/>
          </a:prstGeom>
        </p:spPr>
      </p:pic>
      <p:pic>
        <p:nvPicPr>
          <p:cNvPr id="24" name="Picture 23"/>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Lst>
          </a:blip>
          <a:stretch>
            <a:fillRect/>
          </a:stretch>
        </p:blipFill>
        <p:spPr>
          <a:xfrm>
            <a:off x="5298259" y="3501823"/>
            <a:ext cx="1512000" cy="668115"/>
          </a:xfrm>
          <a:prstGeom prst="rect">
            <a:avLst/>
          </a:prstGeom>
        </p:spPr>
      </p:pic>
      <p:sp>
        <p:nvSpPr>
          <p:cNvPr id="94" name="TextBox 93"/>
          <p:cNvSpPr txBox="1"/>
          <p:nvPr/>
        </p:nvSpPr>
        <p:spPr>
          <a:xfrm>
            <a:off x="1844057" y="4940082"/>
            <a:ext cx="747141" cy="369332"/>
          </a:xfrm>
          <a:prstGeom prst="rect">
            <a:avLst/>
          </a:prstGeom>
          <a:noFill/>
        </p:spPr>
        <p:txBody>
          <a:bodyPr wrap="square" rtlCol="0">
            <a:spAutoFit/>
          </a:bodyPr>
          <a:lstStyle/>
          <a:p>
            <a:r>
              <a:rPr lang="en-IN" b="1" dirty="0" smtClean="0">
                <a:solidFill>
                  <a:schemeClr val="bg1"/>
                </a:solidFill>
                <a:latin typeface="Roboto" panose="02000000000000000000" pitchFamily="2" charset="0"/>
                <a:ea typeface="Roboto" panose="02000000000000000000" pitchFamily="2" charset="0"/>
                <a:cs typeface="Calibri" panose="020F0502020204030204" pitchFamily="34" charset="0"/>
              </a:rPr>
              <a:t>2018</a:t>
            </a:r>
            <a:endParaRPr lang="en-IN"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96" name="TextBox 95"/>
          <p:cNvSpPr txBox="1"/>
          <p:nvPr/>
        </p:nvSpPr>
        <p:spPr>
          <a:xfrm>
            <a:off x="83173" y="6150605"/>
            <a:ext cx="2331568" cy="600164"/>
          </a:xfrm>
          <a:prstGeom prst="rect">
            <a:avLst/>
          </a:prstGeom>
          <a:noFill/>
        </p:spPr>
        <p:txBody>
          <a:bodyPr wrap="square" rtlCol="0">
            <a:spAutoFit/>
          </a:bodyPr>
          <a:lstStyle>
            <a:defPPr>
              <a:defRPr lang="en-US"/>
            </a:defPPr>
            <a:lvl1pPr algn="r">
              <a:defRPr sz="16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IN" sz="1100" dirty="0" smtClean="0">
                <a:latin typeface="Roboto" panose="02000000000000000000" pitchFamily="2" charset="0"/>
                <a:ea typeface="Roboto" panose="02000000000000000000" pitchFamily="2" charset="0"/>
              </a:rPr>
              <a:t>PATENTS ITS INNOVATIVE SHALLOWEST 15” SUB WOOFER – CB215S</a:t>
            </a:r>
            <a:endParaRPr lang="en-IN" sz="1100" dirty="0">
              <a:latin typeface="Roboto" panose="02000000000000000000" pitchFamily="2" charset="0"/>
              <a:ea typeface="Roboto" panose="02000000000000000000" pitchFamily="2" charset="0"/>
            </a:endParaRPr>
          </a:p>
        </p:txBody>
      </p:sp>
      <p:pic>
        <p:nvPicPr>
          <p:cNvPr id="98" name="Picture 97"/>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458442" y="5263116"/>
            <a:ext cx="1926542" cy="935286"/>
          </a:xfrm>
          <a:prstGeom prst="rect">
            <a:avLst/>
          </a:prstGeom>
        </p:spPr>
      </p:pic>
    </p:spTree>
    <p:extLst>
      <p:ext uri="{BB962C8B-B14F-4D97-AF65-F5344CB8AC3E}">
        <p14:creationId xmlns:p14="http://schemas.microsoft.com/office/powerpoint/2010/main" val="21906140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615943" y="2587752"/>
            <a:ext cx="4474551" cy="3258102"/>
          </a:xfrm>
        </p:spPr>
        <p:txBody>
          <a:bodyPr anchor="ctr">
            <a:normAutofit/>
          </a:bodyPr>
          <a:lstStyle/>
          <a:p>
            <a:r>
              <a:rPr lang="en-US" sz="4400" dirty="0" smtClean="0">
                <a:solidFill>
                  <a:srgbClr val="C00000"/>
                </a:solidFill>
                <a:latin typeface="Impact" panose="020B0806030902050204" pitchFamily="34" charset="0"/>
                <a:ea typeface="Calibri" panose="020F0502020204030204" pitchFamily="34" charset="0"/>
                <a:cs typeface="Calibri" panose="020F0502020204030204" pitchFamily="34" charset="0"/>
              </a:rPr>
              <a:t>PLAY. </a:t>
            </a:r>
            <a:r>
              <a:rPr lang="en-US" sz="4400" dirty="0" smtClean="0">
                <a:latin typeface="Impact" panose="020B0806030902050204" pitchFamily="34" charset="0"/>
                <a:ea typeface="Calibri" panose="020F0502020204030204" pitchFamily="34" charset="0"/>
                <a:cs typeface="Calibri" panose="020F0502020204030204" pitchFamily="34" charset="0"/>
              </a:rPr>
              <a:t>HEAR.</a:t>
            </a:r>
            <a:r>
              <a:rPr lang="en-US" sz="4400" dirty="0" smtClean="0">
                <a:solidFill>
                  <a:srgbClr val="C00000"/>
                </a:solidFill>
                <a:latin typeface="Impact" panose="020B0806030902050204" pitchFamily="34" charset="0"/>
                <a:ea typeface="Calibri" panose="020F0502020204030204" pitchFamily="34" charset="0"/>
                <a:cs typeface="Calibri" panose="020F0502020204030204" pitchFamily="34" charset="0"/>
              </a:rPr>
              <a:t> FEEL.</a:t>
            </a:r>
            <a:endParaRPr lang="en-US" sz="4400" dirty="0">
              <a:solidFill>
                <a:srgbClr val="C00000"/>
              </a:solidFill>
              <a:latin typeface="Impact" panose="020B0806030902050204" pitchFamily="34" charset="0"/>
              <a:ea typeface="Calibri" panose="020F0502020204030204" pitchFamily="34" charset="0"/>
              <a:cs typeface="Calibri" panose="020F0502020204030204" pitchFamily="34" charset="0"/>
            </a:endParaRPr>
          </a:p>
        </p:txBody>
      </p:sp>
      <p:sp>
        <p:nvSpPr>
          <p:cNvPr id="4" name="Picture Placeholder 3"/>
          <p:cNvSpPr>
            <a:spLocks noGrp="1"/>
          </p:cNvSpPr>
          <p:nvPr>
            <p:ph type="pic" sz="quarter" idx="14"/>
          </p:nvPr>
        </p:nvSpPr>
        <p:spPr/>
      </p:sp>
      <p:sp>
        <p:nvSpPr>
          <p:cNvPr id="5" name="Picture Placeholder 4"/>
          <p:cNvSpPr>
            <a:spLocks noGrp="1"/>
          </p:cNvSpPr>
          <p:nvPr>
            <p:ph type="pic" sz="quarter" idx="15"/>
          </p:nvPr>
        </p:nvSpPr>
        <p:spPr/>
      </p:sp>
      <p:sp>
        <p:nvSpPr>
          <p:cNvPr id="6" name="Rectangle 5"/>
          <p:cNvSpPr/>
          <p:nvPr/>
        </p:nvSpPr>
        <p:spPr>
          <a:xfrm>
            <a:off x="381674" y="1065086"/>
            <a:ext cx="11391416" cy="1015663"/>
          </a:xfrm>
          <a:prstGeom prst="rect">
            <a:avLst/>
          </a:prstGeom>
        </p:spPr>
        <p:txBody>
          <a:bodyPr wrap="square">
            <a:spAutoFit/>
          </a:bodyPr>
          <a:lstStyle/>
          <a:p>
            <a:pPr algn="ctr"/>
            <a:r>
              <a:rPr lang="en-US" sz="2000" dirty="0">
                <a:latin typeface="Roboto" panose="02000000000000000000" pitchFamily="2" charset="0"/>
                <a:ea typeface="Roboto" panose="02000000000000000000" pitchFamily="2" charset="0"/>
                <a:cs typeface="Calibri" panose="020F0502020204030204" pitchFamily="34" charset="0"/>
              </a:rPr>
              <a:t>CSC Audio’s Pro-Audio range combines cutting-edge component technology with musical artistry to deliver exceptional performance. Each series is designed to provide superior audio experiences across diverse spaces and applications.</a:t>
            </a:r>
            <a:endParaRPr lang="en-IN" sz="2000" dirty="0">
              <a:effectLst/>
              <a:latin typeface="Roboto" panose="02000000000000000000" pitchFamily="2" charset="0"/>
              <a:ea typeface="Roboto" panose="02000000000000000000" pitchFamily="2" charset="0"/>
              <a:cs typeface="Calibri" panose="020F0502020204030204" pitchFamily="34" charset="0"/>
            </a:endParaRP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35240" y="2263692"/>
            <a:ext cx="2267712" cy="3950180"/>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39792" y="2268231"/>
            <a:ext cx="2249160" cy="3952007"/>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0952" y="2265361"/>
            <a:ext cx="2267712" cy="3951288"/>
          </a:xfrm>
          <a:prstGeom prst="rect">
            <a:avLst/>
          </a:prstGeom>
        </p:spPr>
      </p:pic>
    </p:spTree>
    <p:extLst>
      <p:ext uri="{BB962C8B-B14F-4D97-AF65-F5344CB8AC3E}">
        <p14:creationId xmlns:p14="http://schemas.microsoft.com/office/powerpoint/2010/main" val="26397320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40360" y="317814"/>
            <a:ext cx="10570464" cy="1700784"/>
          </a:xfrm>
        </p:spPr>
        <p:txBody>
          <a:bodyPr>
            <a:noAutofit/>
          </a:bodyPr>
          <a:lstStyle/>
          <a:p>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applications</a:t>
            </a:r>
            <a:endParaRPr lang="en-US" b="1" dirty="0">
              <a:solidFill>
                <a:srgbClr val="C00000"/>
              </a:solidFill>
              <a:latin typeface="Roboto" panose="02000000000000000000" pitchFamily="2" charset="0"/>
              <a:ea typeface="Roboto" panose="02000000000000000000" pitchFamily="2" charset="0"/>
              <a:cs typeface="Calibri" panose="020F0502020204030204" pitchFamily="34" charset="0"/>
            </a:endParaRPr>
          </a:p>
        </p:txBody>
      </p:sp>
      <p:grpSp>
        <p:nvGrpSpPr>
          <p:cNvPr id="4" name="Group 3"/>
          <p:cNvGrpSpPr/>
          <p:nvPr/>
        </p:nvGrpSpPr>
        <p:grpSpPr>
          <a:xfrm>
            <a:off x="4094480" y="1669363"/>
            <a:ext cx="4063999" cy="4982051"/>
            <a:chOff x="4216654" y="1699843"/>
            <a:chExt cx="3962399" cy="4982051"/>
          </a:xfrm>
        </p:grpSpPr>
        <p:pic>
          <p:nvPicPr>
            <p:cNvPr id="29" name="Picture 28"/>
            <p:cNvPicPr>
              <a:picLocks noChangeAspect="1"/>
            </p:cNvPicPr>
            <p:nvPr/>
          </p:nvPicPr>
          <p:blipFill rotWithShape="1">
            <a:blip r:embed="rId2" cstate="email">
              <a:extLst>
                <a:ext uri="{28A0092B-C50C-407E-A947-70E740481C1C}">
                  <a14:useLocalDpi xmlns:a14="http://schemas.microsoft.com/office/drawing/2010/main"/>
                </a:ext>
              </a:extLst>
            </a:blip>
            <a:srcRect l="-1"/>
            <a:stretch/>
          </p:blipFill>
          <p:spPr>
            <a:xfrm>
              <a:off x="4320680" y="1699843"/>
              <a:ext cx="3743229" cy="3888000"/>
            </a:xfrm>
            <a:prstGeom prst="rect">
              <a:avLst/>
            </a:prstGeom>
          </p:spPr>
        </p:pic>
        <p:sp>
          <p:nvSpPr>
            <p:cNvPr id="23" name="TextBox 22"/>
            <p:cNvSpPr txBox="1"/>
            <p:nvPr/>
          </p:nvSpPr>
          <p:spPr>
            <a:xfrm>
              <a:off x="4376067" y="4531547"/>
              <a:ext cx="2407920" cy="492443"/>
            </a:xfrm>
            <a:prstGeom prst="rect">
              <a:avLst/>
            </a:prstGeom>
            <a:noFill/>
          </p:spPr>
          <p:txBody>
            <a:bodyPr wrap="square" rtlCol="0">
              <a:spAutoFit/>
            </a:bodyPr>
            <a:lstStyle/>
            <a:p>
              <a:r>
                <a:rPr lang="en-IN" sz="2600" b="1" dirty="0" smtClean="0">
                  <a:solidFill>
                    <a:schemeClr val="bg1"/>
                  </a:solidFill>
                  <a:latin typeface="Roboto" panose="02000000000000000000" pitchFamily="2" charset="0"/>
                  <a:ea typeface="Roboto" panose="02000000000000000000" pitchFamily="2" charset="0"/>
                  <a:cs typeface="Calibri" panose="020F0502020204030204" pitchFamily="34" charset="0"/>
                </a:rPr>
                <a:t>TOURING</a:t>
              </a:r>
              <a:endParaRPr lang="en-IN" sz="2600"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6" name="Rectangle 25"/>
            <p:cNvSpPr/>
            <p:nvPr/>
          </p:nvSpPr>
          <p:spPr>
            <a:xfrm>
              <a:off x="4216654" y="5604676"/>
              <a:ext cx="3962399" cy="1077218"/>
            </a:xfrm>
            <a:prstGeom prst="rect">
              <a:avLst/>
            </a:prstGeom>
          </p:spPr>
          <p:txBody>
            <a:bodyPr wrap="square">
              <a:spAutoFit/>
            </a:bodyPr>
            <a:lstStyle/>
            <a:p>
              <a:pPr algn="just"/>
              <a:r>
                <a:rPr lang="en-IN" sz="1600" dirty="0" smtClean="0">
                  <a:latin typeface="Roboto" panose="02000000000000000000" pitchFamily="2" charset="0"/>
                  <a:ea typeface="Roboto" panose="02000000000000000000" pitchFamily="2" charset="0"/>
                  <a:cs typeface="Calibri" panose="020F0502020204030204" pitchFamily="34" charset="0"/>
                </a:rPr>
                <a:t>Touring </a:t>
              </a:r>
              <a:r>
                <a:rPr lang="en-IN" sz="1600" dirty="0">
                  <a:latin typeface="Roboto" panose="02000000000000000000" pitchFamily="2" charset="0"/>
                  <a:ea typeface="Roboto" panose="02000000000000000000" pitchFamily="2" charset="0"/>
                  <a:cs typeface="Calibri" panose="020F0502020204030204" pitchFamily="34" charset="0"/>
                </a:rPr>
                <a:t>Solutions are engineered for the rigors of the road, delivering robust and clear sound for live shows and performance </a:t>
              </a:r>
              <a:r>
                <a:rPr lang="en-IN" sz="1600" dirty="0" smtClean="0">
                  <a:latin typeface="Roboto" panose="02000000000000000000" pitchFamily="2" charset="0"/>
                  <a:ea typeface="Roboto" panose="02000000000000000000" pitchFamily="2" charset="0"/>
                  <a:cs typeface="Calibri" panose="020F0502020204030204" pitchFamily="34" charset="0"/>
                </a:rPr>
                <a:t>venues</a:t>
              </a:r>
              <a:r>
                <a:rPr lang="en-IN" sz="1600" dirty="0">
                  <a:latin typeface="Roboto" panose="02000000000000000000" pitchFamily="2" charset="0"/>
                  <a:ea typeface="Roboto" panose="02000000000000000000" pitchFamily="2" charset="0"/>
                  <a:cs typeface="Calibri" panose="020F0502020204030204" pitchFamily="34" charset="0"/>
                </a:rPr>
                <a:t> &amp;</a:t>
              </a:r>
              <a:r>
                <a:rPr lang="en-IN" sz="1600" dirty="0" smtClean="0">
                  <a:latin typeface="Roboto" panose="02000000000000000000" pitchFamily="2" charset="0"/>
                  <a:ea typeface="Roboto" panose="02000000000000000000" pitchFamily="2" charset="0"/>
                  <a:cs typeface="Calibri" panose="020F0502020204030204" pitchFamily="34" charset="0"/>
                </a:rPr>
                <a:t> rental business.</a:t>
              </a:r>
              <a:endParaRPr lang="en-IN" sz="1600" dirty="0">
                <a:latin typeface="Roboto" panose="02000000000000000000" pitchFamily="2" charset="0"/>
                <a:ea typeface="Roboto" panose="02000000000000000000" pitchFamily="2" charset="0"/>
                <a:cs typeface="Calibri" panose="020F0502020204030204" pitchFamily="34" charset="0"/>
              </a:endParaRPr>
            </a:p>
          </p:txBody>
        </p:sp>
      </p:grpSp>
      <p:grpSp>
        <p:nvGrpSpPr>
          <p:cNvPr id="3" name="Group 2"/>
          <p:cNvGrpSpPr/>
          <p:nvPr/>
        </p:nvGrpSpPr>
        <p:grpSpPr>
          <a:xfrm>
            <a:off x="-2255" y="1687255"/>
            <a:ext cx="4003569" cy="4941951"/>
            <a:chOff x="-2255" y="1707575"/>
            <a:chExt cx="4003569" cy="4941951"/>
          </a:xfrm>
        </p:grpSpPr>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5" y="1707575"/>
              <a:ext cx="3959752" cy="3888000"/>
            </a:xfrm>
            <a:prstGeom prst="rect">
              <a:avLst/>
            </a:prstGeom>
          </p:spPr>
        </p:pic>
        <p:sp>
          <p:nvSpPr>
            <p:cNvPr id="24" name="TextBox 23"/>
            <p:cNvSpPr txBox="1"/>
            <p:nvPr/>
          </p:nvSpPr>
          <p:spPr>
            <a:xfrm>
              <a:off x="10594" y="4536243"/>
              <a:ext cx="2407920" cy="492443"/>
            </a:xfrm>
            <a:prstGeom prst="rect">
              <a:avLst/>
            </a:prstGeom>
            <a:noFill/>
          </p:spPr>
          <p:txBody>
            <a:bodyPr wrap="square" rtlCol="0">
              <a:spAutoFit/>
            </a:bodyPr>
            <a:lstStyle/>
            <a:p>
              <a:r>
                <a:rPr lang="en-IN" sz="2600" b="1" dirty="0" smtClean="0">
                  <a:solidFill>
                    <a:schemeClr val="bg1"/>
                  </a:solidFill>
                  <a:latin typeface="Roboto" panose="02000000000000000000" pitchFamily="2" charset="0"/>
                  <a:ea typeface="Roboto" panose="02000000000000000000" pitchFamily="2" charset="0"/>
                  <a:cs typeface="Calibri" panose="020F0502020204030204" pitchFamily="34" charset="0"/>
                </a:rPr>
                <a:t>PRO INSTALL</a:t>
              </a:r>
              <a:endParaRPr lang="en-IN" sz="2600"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7" name="Rectangle 26"/>
            <p:cNvSpPr/>
            <p:nvPr/>
          </p:nvSpPr>
          <p:spPr>
            <a:xfrm>
              <a:off x="7216" y="5572308"/>
              <a:ext cx="3994098" cy="1077218"/>
            </a:xfrm>
            <a:prstGeom prst="rect">
              <a:avLst/>
            </a:prstGeom>
          </p:spPr>
          <p:txBody>
            <a:bodyPr wrap="square">
              <a:spAutoFit/>
            </a:bodyPr>
            <a:lstStyle/>
            <a:p>
              <a:pPr algn="just"/>
              <a:r>
                <a:rPr lang="en-IN" sz="1600" dirty="0" smtClean="0">
                  <a:latin typeface="Roboto" panose="02000000000000000000" pitchFamily="2" charset="0"/>
                  <a:ea typeface="Roboto" panose="02000000000000000000" pitchFamily="2" charset="0"/>
                  <a:cs typeface="Calibri" panose="020F0502020204030204" pitchFamily="34" charset="0"/>
                </a:rPr>
                <a:t>Pro-Install </a:t>
              </a:r>
              <a:r>
                <a:rPr lang="en-IN" sz="1600" dirty="0">
                  <a:latin typeface="Roboto" panose="02000000000000000000" pitchFamily="2" charset="0"/>
                  <a:ea typeface="Roboto" panose="02000000000000000000" pitchFamily="2" charset="0"/>
                  <a:cs typeface="Calibri" panose="020F0502020204030204" pitchFamily="34" charset="0"/>
                </a:rPr>
                <a:t>solutions provide tailored audio systems for diverse venues, from </a:t>
              </a:r>
              <a:r>
                <a:rPr lang="en-IN" sz="1600" dirty="0" smtClean="0">
                  <a:latin typeface="Roboto" panose="02000000000000000000" pitchFamily="2" charset="0"/>
                  <a:ea typeface="Roboto" panose="02000000000000000000" pitchFamily="2" charset="0"/>
                  <a:cs typeface="Calibri" panose="020F0502020204030204" pitchFamily="34" charset="0"/>
                </a:rPr>
                <a:t>clubs </a:t>
              </a:r>
              <a:r>
                <a:rPr lang="en-IN" sz="1600" dirty="0">
                  <a:latin typeface="Roboto" panose="02000000000000000000" pitchFamily="2" charset="0"/>
                  <a:ea typeface="Roboto" panose="02000000000000000000" pitchFamily="2" charset="0"/>
                  <a:cs typeface="Calibri" panose="020F0502020204030204" pitchFamily="34" charset="0"/>
                </a:rPr>
                <a:t>to expansive stadiums, ensuring unmatched sound clarity &amp;</a:t>
              </a:r>
              <a:r>
                <a:rPr lang="en-IN" sz="1600" dirty="0" smtClean="0">
                  <a:latin typeface="Roboto" panose="02000000000000000000" pitchFamily="2" charset="0"/>
                  <a:ea typeface="Roboto" panose="02000000000000000000" pitchFamily="2" charset="0"/>
                  <a:cs typeface="Calibri" panose="020F0502020204030204" pitchFamily="34" charset="0"/>
                </a:rPr>
                <a:t> coverage.</a:t>
              </a:r>
              <a:endParaRPr lang="en-IN" sz="1600" dirty="0">
                <a:latin typeface="Roboto" panose="02000000000000000000" pitchFamily="2" charset="0"/>
                <a:ea typeface="Roboto" panose="02000000000000000000" pitchFamily="2" charset="0"/>
                <a:cs typeface="Calibri" panose="020F0502020204030204" pitchFamily="34" charset="0"/>
              </a:endParaRPr>
            </a:p>
          </p:txBody>
        </p:sp>
      </p:grpSp>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77064" y="1609919"/>
            <a:ext cx="3904776" cy="3888000"/>
          </a:xfrm>
          <a:prstGeom prst="rect">
            <a:avLst/>
          </a:prstGeom>
        </p:spPr>
      </p:pic>
      <p:sp>
        <p:nvSpPr>
          <p:cNvPr id="25" name="TextBox 24"/>
          <p:cNvSpPr txBox="1"/>
          <p:nvPr/>
        </p:nvSpPr>
        <p:spPr>
          <a:xfrm>
            <a:off x="8381841" y="4433141"/>
            <a:ext cx="4212114" cy="492443"/>
          </a:xfrm>
          <a:prstGeom prst="rect">
            <a:avLst/>
          </a:prstGeom>
          <a:noFill/>
        </p:spPr>
        <p:txBody>
          <a:bodyPr wrap="square" rtlCol="0">
            <a:spAutoFit/>
          </a:bodyPr>
          <a:lstStyle/>
          <a:p>
            <a:r>
              <a:rPr lang="en-IN" sz="2600" b="1" dirty="0" smtClean="0">
                <a:solidFill>
                  <a:schemeClr val="bg1"/>
                </a:solidFill>
                <a:latin typeface="Roboto" panose="02000000000000000000" pitchFamily="2" charset="0"/>
                <a:ea typeface="Roboto" panose="02000000000000000000" pitchFamily="2" charset="0"/>
                <a:cs typeface="Calibri" panose="020F0502020204030204" pitchFamily="34" charset="0"/>
              </a:rPr>
              <a:t>COMMERCIAL</a:t>
            </a:r>
            <a:r>
              <a:rPr lang="en-IN" sz="2600" dirty="0" smtClean="0">
                <a:solidFill>
                  <a:schemeClr val="bg1"/>
                </a:solidFill>
                <a:latin typeface="Roboto" panose="02000000000000000000" pitchFamily="2" charset="0"/>
                <a:ea typeface="Roboto" panose="02000000000000000000" pitchFamily="2" charset="0"/>
                <a:cs typeface="Calibri" panose="020F0502020204030204" pitchFamily="34" charset="0"/>
              </a:rPr>
              <a:t> </a:t>
            </a:r>
            <a:r>
              <a:rPr lang="en-IN" sz="2600" b="1" dirty="0" smtClean="0">
                <a:solidFill>
                  <a:schemeClr val="bg1"/>
                </a:solidFill>
                <a:latin typeface="Roboto" panose="02000000000000000000" pitchFamily="2" charset="0"/>
                <a:ea typeface="Roboto" panose="02000000000000000000" pitchFamily="2" charset="0"/>
                <a:cs typeface="Calibri" panose="020F0502020204030204" pitchFamily="34" charset="0"/>
              </a:rPr>
              <a:t>INSTALL</a:t>
            </a:r>
            <a:endParaRPr lang="en-IN" sz="2600"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8" name="Rectangle 27"/>
          <p:cNvSpPr/>
          <p:nvPr/>
        </p:nvSpPr>
        <p:spPr>
          <a:xfrm>
            <a:off x="8199120" y="5490754"/>
            <a:ext cx="3998205" cy="1323439"/>
          </a:xfrm>
          <a:prstGeom prst="rect">
            <a:avLst/>
          </a:prstGeom>
        </p:spPr>
        <p:txBody>
          <a:bodyPr wrap="square">
            <a:spAutoFit/>
          </a:bodyPr>
          <a:lstStyle/>
          <a:p>
            <a:pPr algn="just"/>
            <a:r>
              <a:rPr lang="en-IN" sz="1600" dirty="0">
                <a:latin typeface="Roboto" panose="02000000000000000000" pitchFamily="2" charset="0"/>
                <a:ea typeface="Roboto" panose="02000000000000000000" pitchFamily="2" charset="0"/>
                <a:cs typeface="Calibri" panose="020F0502020204030204" pitchFamily="34" charset="0"/>
              </a:rPr>
              <a:t>Designed to enhance customer experiences, our Commercial Install </a:t>
            </a:r>
            <a:r>
              <a:rPr lang="en-IN" sz="1600" dirty="0" smtClean="0">
                <a:latin typeface="Roboto" panose="02000000000000000000" pitchFamily="2" charset="0"/>
                <a:ea typeface="Roboto" panose="02000000000000000000" pitchFamily="2" charset="0"/>
                <a:cs typeface="Calibri" panose="020F0502020204030204" pitchFamily="34" charset="0"/>
              </a:rPr>
              <a:t>products </a:t>
            </a:r>
            <a:r>
              <a:rPr lang="en-IN" sz="1600" dirty="0">
                <a:latin typeface="Roboto" panose="02000000000000000000" pitchFamily="2" charset="0"/>
                <a:ea typeface="Roboto" panose="02000000000000000000" pitchFamily="2" charset="0"/>
                <a:cs typeface="Calibri" panose="020F0502020204030204" pitchFamily="34" charset="0"/>
              </a:rPr>
              <a:t>offer seamless sound integration for </a:t>
            </a:r>
            <a:r>
              <a:rPr lang="en-IN" sz="1600" dirty="0" smtClean="0">
                <a:latin typeface="Roboto" panose="02000000000000000000" pitchFamily="2" charset="0"/>
                <a:ea typeface="Roboto" panose="02000000000000000000" pitchFamily="2" charset="0"/>
                <a:cs typeface="Calibri" panose="020F0502020204030204" pitchFamily="34" charset="0"/>
              </a:rPr>
              <a:t>gyms</a:t>
            </a:r>
            <a:r>
              <a:rPr lang="en-IN" sz="1600" dirty="0">
                <a:latin typeface="Roboto" panose="02000000000000000000" pitchFamily="2" charset="0"/>
                <a:ea typeface="Roboto" panose="02000000000000000000" pitchFamily="2" charset="0"/>
                <a:cs typeface="Calibri" panose="020F0502020204030204" pitchFamily="34" charset="0"/>
              </a:rPr>
              <a:t>, </a:t>
            </a:r>
            <a:r>
              <a:rPr lang="en-IN" sz="1600" dirty="0" smtClean="0">
                <a:latin typeface="Roboto" panose="02000000000000000000" pitchFamily="2" charset="0"/>
                <a:ea typeface="Roboto" panose="02000000000000000000" pitchFamily="2" charset="0"/>
                <a:cs typeface="Calibri" panose="020F0502020204030204" pitchFamily="34" charset="0"/>
              </a:rPr>
              <a:t>cafes, retail outlets etc.</a:t>
            </a:r>
            <a:endParaRPr lang="en-IN" sz="1600" dirty="0">
              <a:latin typeface="Roboto" panose="02000000000000000000" pitchFamily="2"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9218741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8A7A-E72E-7FF2-DB27-8621BEE74AD2}"/>
              </a:ext>
            </a:extLst>
          </p:cNvPr>
          <p:cNvSpPr>
            <a:spLocks noGrp="1"/>
          </p:cNvSpPr>
          <p:nvPr>
            <p:ph type="title"/>
          </p:nvPr>
        </p:nvSpPr>
        <p:spPr>
          <a:xfrm>
            <a:off x="66708" y="1809918"/>
            <a:ext cx="11486481" cy="3090672"/>
          </a:xfrm>
        </p:spPr>
        <p:txBody>
          <a:bodyPr/>
          <a:lstStyle/>
          <a:p>
            <a:r>
              <a:rPr lang="en-US" sz="4800" b="1" dirty="0" smtClean="0">
                <a:solidFill>
                  <a:srgbClr val="C00000"/>
                </a:solidFill>
                <a:latin typeface="Roboto" panose="02000000000000000000" pitchFamily="2" charset="0"/>
                <a:ea typeface="Roboto" panose="02000000000000000000" pitchFamily="2" charset="0"/>
                <a:cs typeface="Calibri" panose="020F0502020204030204" pitchFamily="34" charset="0"/>
              </a:rPr>
              <a:t/>
            </a:r>
            <a:br>
              <a:rPr lang="en-US" sz="4800" b="1" dirty="0" smtClean="0">
                <a:solidFill>
                  <a:srgbClr val="C00000"/>
                </a:solidFill>
                <a:latin typeface="Roboto" panose="02000000000000000000" pitchFamily="2" charset="0"/>
                <a:ea typeface="Roboto" panose="02000000000000000000" pitchFamily="2" charset="0"/>
                <a:cs typeface="Calibri" panose="020F0502020204030204" pitchFamily="34" charset="0"/>
              </a:rPr>
            </a:br>
            <a:r>
              <a:rPr lang="en-US" sz="4800" b="1" dirty="0" smtClean="0">
                <a:latin typeface="Roboto" panose="02000000000000000000" pitchFamily="2" charset="0"/>
                <a:ea typeface="Roboto" panose="02000000000000000000" pitchFamily="2" charset="0"/>
                <a:cs typeface="Calibri" panose="020F0502020204030204" pitchFamily="34" charset="0"/>
              </a:rPr>
              <a:t>csc audio</a:t>
            </a:r>
            <a:r>
              <a:rPr lang="en-US" sz="4800" b="1" dirty="0" smtClean="0">
                <a:solidFill>
                  <a:srgbClr val="C00000"/>
                </a:solidFill>
                <a:latin typeface="Roboto" panose="02000000000000000000" pitchFamily="2" charset="0"/>
                <a:ea typeface="Roboto" panose="02000000000000000000" pitchFamily="2" charset="0"/>
                <a:cs typeface="Calibri" panose="020F0502020204030204" pitchFamily="34" charset="0"/>
              </a:rPr>
              <a:t/>
            </a:r>
            <a:br>
              <a:rPr lang="en-US" sz="4800" b="1" dirty="0" smtClean="0">
                <a:solidFill>
                  <a:srgbClr val="C00000"/>
                </a:solidFill>
                <a:latin typeface="Roboto" panose="02000000000000000000" pitchFamily="2" charset="0"/>
                <a:ea typeface="Roboto" panose="02000000000000000000" pitchFamily="2" charset="0"/>
                <a:cs typeface="Calibri" panose="020F0502020204030204" pitchFamily="34" charset="0"/>
              </a:rPr>
            </a:br>
            <a:r>
              <a:rPr lang="en-US" sz="4800" b="1" dirty="0" smtClean="0">
                <a:solidFill>
                  <a:srgbClr val="C00000"/>
                </a:solidFill>
                <a:latin typeface="Roboto" panose="02000000000000000000" pitchFamily="2" charset="0"/>
                <a:ea typeface="Roboto" panose="02000000000000000000" pitchFamily="2" charset="0"/>
                <a:cs typeface="Calibri" panose="020F0502020204030204" pitchFamily="34" charset="0"/>
              </a:rPr>
              <a:t>PRODUCT </a:t>
            </a:r>
            <a:r>
              <a:rPr lang="en-US" sz="4800" b="1" dirty="0" smtClean="0">
                <a:latin typeface="Roboto" panose="02000000000000000000" pitchFamily="2" charset="0"/>
                <a:ea typeface="Roboto" panose="02000000000000000000" pitchFamily="2" charset="0"/>
                <a:cs typeface="Calibri" panose="020F0502020204030204" pitchFamily="34" charset="0"/>
              </a:rPr>
              <a:t>series</a:t>
            </a:r>
            <a:endParaRPr lang="en-US" sz="4800" b="1" dirty="0">
              <a:latin typeface="Roboto" panose="02000000000000000000" pitchFamily="2"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63025" y="3324"/>
            <a:ext cx="3220933" cy="3304997"/>
          </a:xfrm>
          <a:prstGeom prst="rect">
            <a:avLst/>
          </a:prstGeom>
          <a:ln w="76200">
            <a:noFill/>
          </a:ln>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54421" y="3557235"/>
            <a:ext cx="3286295" cy="3300984"/>
          </a:xfrm>
          <a:prstGeom prst="rect">
            <a:avLst/>
          </a:prstGeom>
          <a:ln w="76200">
            <a:noFill/>
          </a:ln>
        </p:spPr>
      </p:pic>
      <p:grpSp>
        <p:nvGrpSpPr>
          <p:cNvPr id="6" name="Group 5"/>
          <p:cNvGrpSpPr/>
          <p:nvPr/>
        </p:nvGrpSpPr>
        <p:grpSpPr>
          <a:xfrm>
            <a:off x="5252502" y="32753"/>
            <a:ext cx="3380605" cy="3300984"/>
            <a:chOff x="5252502" y="11487"/>
            <a:chExt cx="3380605" cy="3300984"/>
          </a:xfrm>
        </p:grpSpPr>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84402" y="11487"/>
              <a:ext cx="3348705" cy="3300984"/>
            </a:xfrm>
            <a:prstGeom prst="rect">
              <a:avLst/>
            </a:prstGeom>
          </p:spPr>
        </p:pic>
        <p:sp>
          <p:nvSpPr>
            <p:cNvPr id="33" name="TextBox 32"/>
            <p:cNvSpPr txBox="1"/>
            <p:nvPr/>
          </p:nvSpPr>
          <p:spPr>
            <a:xfrm>
              <a:off x="5252502" y="2867859"/>
              <a:ext cx="1371600" cy="307777"/>
            </a:xfrm>
            <a:prstGeom prst="rect">
              <a:avLst/>
            </a:prstGeom>
            <a:noFill/>
          </p:spPr>
          <p:txBody>
            <a:bodyPr wrap="square" rtlCol="0">
              <a:spAutoFit/>
            </a:bodyPr>
            <a:lstStyle/>
            <a:p>
              <a:r>
                <a:rPr lang="en-IN" sz="1400" dirty="0" smtClean="0">
                  <a:solidFill>
                    <a:schemeClr val="bg1">
                      <a:lumMod val="85000"/>
                    </a:schemeClr>
                  </a:solidFill>
                  <a:latin typeface="Roboto" panose="02000000000000000000" pitchFamily="2" charset="0"/>
                  <a:ea typeface="Roboto" panose="02000000000000000000" pitchFamily="2" charset="0"/>
                  <a:cs typeface="Calibri" panose="020F0502020204030204" pitchFamily="34" charset="0"/>
                </a:rPr>
                <a:t>CELLO</a:t>
              </a:r>
              <a:endParaRPr lang="en-IN" sz="1400" dirty="0">
                <a:solidFill>
                  <a:schemeClr val="bg1">
                    <a:lumMod val="85000"/>
                  </a:schemeClr>
                </a:solidFill>
                <a:latin typeface="Roboto" panose="02000000000000000000" pitchFamily="2" charset="0"/>
                <a:ea typeface="Roboto" panose="02000000000000000000" pitchFamily="2" charset="0"/>
                <a:cs typeface="Calibri" panose="020F0502020204030204" pitchFamily="34" charset="0"/>
              </a:endParaRPr>
            </a:p>
          </p:txBody>
        </p:sp>
      </p:grpSp>
      <p:grpSp>
        <p:nvGrpSpPr>
          <p:cNvPr id="5" name="Group 4"/>
          <p:cNvGrpSpPr/>
          <p:nvPr/>
        </p:nvGrpSpPr>
        <p:grpSpPr>
          <a:xfrm>
            <a:off x="8889451" y="3548225"/>
            <a:ext cx="3305568" cy="3300984"/>
            <a:chOff x="8889451" y="3548225"/>
            <a:chExt cx="3305568" cy="3300984"/>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968126" y="3548225"/>
              <a:ext cx="3226893" cy="3300984"/>
            </a:xfrm>
            <a:prstGeom prst="rect">
              <a:avLst/>
            </a:prstGeom>
          </p:spPr>
        </p:pic>
        <p:sp>
          <p:nvSpPr>
            <p:cNvPr id="34" name="TextBox 33"/>
            <p:cNvSpPr txBox="1"/>
            <p:nvPr/>
          </p:nvSpPr>
          <p:spPr>
            <a:xfrm>
              <a:off x="8889451" y="6331413"/>
              <a:ext cx="1371600" cy="307777"/>
            </a:xfrm>
            <a:prstGeom prst="rect">
              <a:avLst/>
            </a:prstGeom>
            <a:noFill/>
          </p:spPr>
          <p:txBody>
            <a:bodyPr wrap="square" rtlCol="0">
              <a:spAutoFit/>
            </a:bodyPr>
            <a:lstStyle/>
            <a:p>
              <a:r>
                <a:rPr lang="en-IN" sz="1400" dirty="0" smtClean="0">
                  <a:solidFill>
                    <a:schemeClr val="bg1">
                      <a:lumMod val="85000"/>
                    </a:schemeClr>
                  </a:solidFill>
                  <a:latin typeface="Roboto" panose="02000000000000000000" pitchFamily="2" charset="0"/>
                  <a:ea typeface="Roboto" panose="02000000000000000000" pitchFamily="2" charset="0"/>
                  <a:cs typeface="Calibri" panose="020F0502020204030204" pitchFamily="34" charset="0"/>
                </a:rPr>
                <a:t>HARP</a:t>
              </a:r>
              <a:endParaRPr lang="en-IN" sz="1400" dirty="0">
                <a:solidFill>
                  <a:schemeClr val="bg1">
                    <a:lumMod val="85000"/>
                  </a:schemeClr>
                </a:solidFill>
                <a:latin typeface="Roboto" panose="02000000000000000000" pitchFamily="2" charset="0"/>
                <a:ea typeface="Roboto" panose="02000000000000000000" pitchFamily="2" charset="0"/>
                <a:cs typeface="Calibri" panose="020F0502020204030204" pitchFamily="34" charset="0"/>
              </a:endParaRPr>
            </a:p>
          </p:txBody>
        </p:sp>
      </p:grpSp>
    </p:spTree>
    <p:extLst>
      <p:ext uri="{BB962C8B-B14F-4D97-AF65-F5344CB8AC3E}">
        <p14:creationId xmlns:p14="http://schemas.microsoft.com/office/powerpoint/2010/main" val="40511405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3263676" y="-2105660"/>
            <a:ext cx="6089904" cy="2980944"/>
          </a:xfrm>
        </p:spPr>
        <p:txBody>
          <a:bodyPr>
            <a:normAutofit/>
          </a:bodyPr>
          <a:lstStyle/>
          <a:p>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cello</a:t>
            </a:r>
            <a:r>
              <a:rPr lang="en-US" b="1" dirty="0" smtClean="0">
                <a:latin typeface="Roboto" panose="02000000000000000000" pitchFamily="2" charset="0"/>
                <a:ea typeface="Roboto" panose="02000000000000000000" pitchFamily="2" charset="0"/>
                <a:cs typeface="Calibri" panose="020F0502020204030204" pitchFamily="34" charset="0"/>
              </a:rPr>
              <a:t> series</a:t>
            </a:r>
            <a:endParaRPr lang="en-US" b="1" dirty="0">
              <a:latin typeface="Roboto" panose="02000000000000000000" pitchFamily="2" charset="0"/>
              <a:ea typeface="Roboto" panose="02000000000000000000" pitchFamily="2" charset="0"/>
              <a:cs typeface="Calibri" panose="020F0502020204030204" pitchFamily="34" charset="0"/>
            </a:endParaRP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121919" y="4248658"/>
            <a:ext cx="7499985" cy="2200402"/>
          </a:xfrm>
        </p:spPr>
        <p:txBody>
          <a:bodyPr>
            <a:noAutofit/>
          </a:bodyPr>
          <a:lstStyle/>
          <a:p>
            <a:pPr algn="just"/>
            <a:r>
              <a:rPr lang="en-US" sz="1800" dirty="0" smtClean="0">
                <a:latin typeface="Roboto" panose="02000000000000000000" pitchFamily="2" charset="0"/>
                <a:ea typeface="Roboto" panose="02000000000000000000" pitchFamily="2" charset="0"/>
                <a:cs typeface="Calibri" panose="020F0502020204030204" pitchFamily="34" charset="0"/>
              </a:rPr>
              <a:t>Cello </a:t>
            </a:r>
            <a:r>
              <a:rPr lang="en-US" sz="1800" dirty="0">
                <a:latin typeface="Roboto" panose="02000000000000000000" pitchFamily="2" charset="0"/>
                <a:ea typeface="Roboto" panose="02000000000000000000" pitchFamily="2" charset="0"/>
                <a:cs typeface="Calibri" panose="020F0502020204030204" pitchFamily="34" charset="0"/>
              </a:rPr>
              <a:t>Series delivers acoustically transparent, tonally rich, and spatially neutral sound </a:t>
            </a:r>
            <a:r>
              <a:rPr lang="en-IN" sz="1800" dirty="0">
                <a:latin typeface="Roboto" panose="02000000000000000000" pitchFamily="2" charset="0"/>
                <a:ea typeface="Roboto" panose="02000000000000000000" pitchFamily="2" charset="0"/>
                <a:cs typeface="Calibri" panose="020F0502020204030204" pitchFamily="34" charset="0"/>
              </a:rPr>
              <a:t>akin to the warmth &amp; resonance of the instrument itself</a:t>
            </a:r>
            <a:r>
              <a:rPr lang="en-US" sz="1800" dirty="0">
                <a:latin typeface="Roboto" panose="02000000000000000000" pitchFamily="2" charset="0"/>
                <a:ea typeface="Roboto" panose="02000000000000000000" pitchFamily="2" charset="0"/>
                <a:cs typeface="Calibri" panose="020F0502020204030204" pitchFamily="34" charset="0"/>
              </a:rPr>
              <a:t>. </a:t>
            </a:r>
            <a:r>
              <a:rPr lang="en-US" sz="1800" dirty="0" smtClean="0">
                <a:latin typeface="Roboto" panose="02000000000000000000" pitchFamily="2" charset="0"/>
                <a:ea typeface="Roboto" panose="02000000000000000000" pitchFamily="2" charset="0"/>
                <a:cs typeface="Calibri" panose="020F0502020204030204" pitchFamily="34" charset="0"/>
              </a:rPr>
              <a:t>Engineered </a:t>
            </a:r>
            <a:r>
              <a:rPr lang="en-US" sz="1800" dirty="0">
                <a:latin typeface="Roboto" panose="02000000000000000000" pitchFamily="2" charset="0"/>
                <a:ea typeface="Roboto" panose="02000000000000000000" pitchFamily="2" charset="0"/>
                <a:cs typeface="Calibri" panose="020F0502020204030204" pitchFamily="34" charset="0"/>
              </a:rPr>
              <a:t>for powerful performance, these loudspeakers provide depth &amp; clarity, creating an immersive audio experience. </a:t>
            </a:r>
            <a:r>
              <a:rPr lang="en-US" sz="1800" dirty="0" smtClean="0">
                <a:latin typeface="Roboto" panose="02000000000000000000" pitchFamily="2" charset="0"/>
                <a:ea typeface="Roboto" panose="02000000000000000000" pitchFamily="2" charset="0"/>
                <a:cs typeface="Calibri" panose="020F0502020204030204" pitchFamily="34" charset="0"/>
              </a:rPr>
              <a:t>Paired </a:t>
            </a:r>
            <a:r>
              <a:rPr lang="en-US" sz="1800" dirty="0">
                <a:latin typeface="Roboto" panose="02000000000000000000" pitchFamily="2" charset="0"/>
                <a:ea typeface="Roboto" panose="02000000000000000000" pitchFamily="2" charset="0"/>
                <a:cs typeface="Calibri" panose="020F0502020204030204" pitchFamily="34" charset="0"/>
              </a:rPr>
              <a:t>with Contrabass Series subwoofers, these excel in both pro-install and touring applications, delivering a cohesive, impactful soundstage</a:t>
            </a:r>
            <a:r>
              <a:rPr lang="en-US" sz="1700" dirty="0">
                <a:latin typeface="Roboto" panose="02000000000000000000" pitchFamily="2" charset="0"/>
                <a:ea typeface="Roboto" panose="02000000000000000000" pitchFamily="2" charset="0"/>
                <a:cs typeface="Calibri" panose="020F0502020204030204" pitchFamily="34" charset="0"/>
              </a:rPr>
              <a:t>.</a:t>
            </a:r>
            <a:endParaRPr lang="en-IN" sz="1700" dirty="0">
              <a:latin typeface="Roboto" panose="02000000000000000000" pitchFamily="2" charset="0"/>
              <a:ea typeface="Roboto" panose="02000000000000000000" pitchFamily="2" charset="0"/>
              <a:cs typeface="Calibri" panose="020F0502020204030204" pitchFamily="34" charset="0"/>
            </a:endParaRPr>
          </a:p>
          <a:p>
            <a:pPr algn="just"/>
            <a:endParaRPr lang="en-IN" sz="1600" dirty="0" smtClean="0">
              <a:latin typeface="Roboto" panose="02000000000000000000" pitchFamily="2" charset="0"/>
              <a:ea typeface="Roboto" panose="02000000000000000000" pitchFamily="2" charset="0"/>
              <a:cs typeface="Calibri" panose="020F0502020204030204" pitchFamily="34" charset="0"/>
            </a:endParaRPr>
          </a:p>
        </p:txBody>
      </p:sp>
      <p:sp>
        <p:nvSpPr>
          <p:cNvPr id="3" name="Picture Placeholder 2"/>
          <p:cNvSpPr>
            <a:spLocks noGrp="1"/>
          </p:cNvSpPr>
          <p:nvPr>
            <p:ph type="pic" sz="quarter" idx="13"/>
          </p:nvPr>
        </p:nvSpPr>
        <p:spPr/>
      </p:sp>
      <p:sp>
        <p:nvSpPr>
          <p:cNvPr id="5" name="Picture Placeholder 4"/>
          <p:cNvSpPr>
            <a:spLocks noGrp="1"/>
          </p:cNvSpPr>
          <p:nvPr>
            <p:ph type="pic" sz="quarter" idx="14"/>
          </p:nvPr>
        </p:nvSpPr>
        <p:spPr>
          <a:xfrm>
            <a:off x="9966960" y="-12849"/>
            <a:ext cx="2221992" cy="3429000"/>
          </a:xfrm>
        </p:spPr>
      </p:sp>
      <p:sp>
        <p:nvSpPr>
          <p:cNvPr id="6" name="Picture Placeholder 5"/>
          <p:cNvSpPr>
            <a:spLocks noGrp="1"/>
          </p:cNvSpPr>
          <p:nvPr>
            <p:ph type="pic" sz="quarter" idx="15"/>
          </p:nvPr>
        </p:nvSpPr>
        <p:spPr/>
      </p:sp>
      <p:pic>
        <p:nvPicPr>
          <p:cNvPr id="37" name="Picture 36"/>
          <p:cNvPicPr>
            <a:picLocks noChangeAspect="1"/>
          </p:cNvPicPr>
          <p:nvPr/>
        </p:nvPicPr>
        <p:blipFill rotWithShape="1">
          <a:blip r:embed="rId3" cstate="email">
            <a:extLst>
              <a:ext uri="{28A0092B-C50C-407E-A947-70E740481C1C}">
                <a14:useLocalDpi xmlns:a14="http://schemas.microsoft.com/office/drawing/2010/main"/>
              </a:ext>
            </a:extLst>
          </a:blip>
          <a:srcRect t="-615"/>
          <a:stretch/>
        </p:blipFill>
        <p:spPr>
          <a:xfrm>
            <a:off x="9898911" y="-20628"/>
            <a:ext cx="2296633" cy="3454944"/>
          </a:xfrm>
          <a:prstGeom prst="rect">
            <a:avLst/>
          </a:prstGeom>
        </p:spPr>
      </p:pic>
      <p:pic>
        <p:nvPicPr>
          <p:cNvPr id="9" name="Picture 8"/>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t="-69730"/>
          <a:stretch/>
        </p:blipFill>
        <p:spPr>
          <a:xfrm>
            <a:off x="7766190" y="-2407544"/>
            <a:ext cx="2132723" cy="5852492"/>
          </a:xfrm>
          <a:prstGeom prst="rect">
            <a:avLst/>
          </a:prstGeom>
        </p:spPr>
      </p:pic>
      <p:pic>
        <p:nvPicPr>
          <p:cNvPr id="22" name="Picture 21"/>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l="-3"/>
          <a:stretch/>
        </p:blipFill>
        <p:spPr>
          <a:xfrm>
            <a:off x="7766735" y="3434303"/>
            <a:ext cx="4464000" cy="3437226"/>
          </a:xfrm>
          <a:prstGeom prst="rect">
            <a:avLst/>
          </a:prstGeom>
        </p:spPr>
      </p:pic>
      <p:sp>
        <p:nvSpPr>
          <p:cNvPr id="8" name="Rectangle 7"/>
          <p:cNvSpPr/>
          <p:nvPr/>
        </p:nvSpPr>
        <p:spPr>
          <a:xfrm>
            <a:off x="5390774" y="3244334"/>
            <a:ext cx="1410451" cy="369332"/>
          </a:xfrm>
          <a:prstGeom prst="rect">
            <a:avLst/>
          </a:prstGeom>
        </p:spPr>
        <p:txBody>
          <a:bodyPr wrap="none">
            <a:spAutoFit/>
          </a:bodyPr>
          <a:lstStyle/>
          <a:p>
            <a:r>
              <a:rPr lang="en-IN" dirty="0"/>
              <a:t>CF COLLAGE</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519" y="1046808"/>
            <a:ext cx="5079829" cy="3111606"/>
          </a:xfrm>
          <a:prstGeom prst="rect">
            <a:avLst/>
          </a:prstGeom>
        </p:spPr>
      </p:pic>
    </p:spTree>
    <p:extLst>
      <p:ext uri="{BB962C8B-B14F-4D97-AF65-F5344CB8AC3E}">
        <p14:creationId xmlns:p14="http://schemas.microsoft.com/office/powerpoint/2010/main" val="16922997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2860040" y="-2099869"/>
            <a:ext cx="6089904" cy="2980944"/>
          </a:xfrm>
        </p:spPr>
        <p:txBody>
          <a:bodyPr>
            <a:normAutofit/>
          </a:bodyPr>
          <a:lstStyle/>
          <a:p>
            <a:r>
              <a:rPr lang="en-US" b="1" dirty="0" smtClean="0">
                <a:solidFill>
                  <a:srgbClr val="C00000"/>
                </a:solidFill>
                <a:latin typeface="Roboto" panose="02000000000000000000" pitchFamily="2" charset="0"/>
                <a:ea typeface="Roboto" panose="02000000000000000000" pitchFamily="2" charset="0"/>
                <a:cs typeface="Calibri" panose="020F0502020204030204" pitchFamily="34" charset="0"/>
              </a:rPr>
              <a:t>String</a:t>
            </a:r>
            <a:r>
              <a:rPr lang="en-US" b="1" dirty="0" smtClean="0">
                <a:latin typeface="Roboto" panose="02000000000000000000" pitchFamily="2" charset="0"/>
                <a:ea typeface="Roboto" panose="02000000000000000000" pitchFamily="2" charset="0"/>
                <a:cs typeface="Calibri" panose="020F0502020204030204" pitchFamily="34" charset="0"/>
              </a:rPr>
              <a:t> series</a:t>
            </a:r>
            <a:endParaRPr lang="en-US" b="1" dirty="0">
              <a:latin typeface="Roboto" panose="02000000000000000000" pitchFamily="2" charset="0"/>
              <a:ea typeface="Roboto" panose="02000000000000000000" pitchFamily="2" charset="0"/>
              <a:cs typeface="Calibri" panose="020F0502020204030204" pitchFamily="34" charset="0"/>
            </a:endParaRP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50165" y="4258818"/>
            <a:ext cx="7539356" cy="2629662"/>
          </a:xfrm>
        </p:spPr>
        <p:txBody>
          <a:bodyPr>
            <a:noAutofit/>
          </a:bodyPr>
          <a:lstStyle/>
          <a:p>
            <a:pPr algn="just"/>
            <a:r>
              <a:rPr lang="en-US" sz="1800" dirty="0">
                <a:latin typeface="Roboto" panose="02000000000000000000" pitchFamily="2" charset="0"/>
                <a:ea typeface="Roboto" panose="02000000000000000000" pitchFamily="2" charset="0"/>
                <a:cs typeface="Calibri" panose="020F0502020204030204" pitchFamily="34" charset="0"/>
              </a:rPr>
              <a:t>The String Series offers a range of compact satellite speakers delivering harmonious, balanced sound </a:t>
            </a:r>
            <a:r>
              <a:rPr lang="en-IN" sz="1800" dirty="0">
                <a:latin typeface="Roboto" panose="02000000000000000000" pitchFamily="2" charset="0"/>
                <a:ea typeface="Roboto" panose="02000000000000000000" pitchFamily="2" charset="0"/>
                <a:cs typeface="Calibri" panose="020F0502020204030204" pitchFamily="34" charset="0"/>
              </a:rPr>
              <a:t>reminiscent of the intricate qualities of string instruments</a:t>
            </a:r>
            <a:r>
              <a:rPr lang="en-US" sz="1800" dirty="0">
                <a:latin typeface="Roboto" panose="02000000000000000000" pitchFamily="2" charset="0"/>
                <a:ea typeface="Roboto" panose="02000000000000000000" pitchFamily="2" charset="0"/>
                <a:cs typeface="Calibri" panose="020F0502020204030204" pitchFamily="34" charset="0"/>
              </a:rPr>
              <a:t>. Engineered with thick-walled aluminum for near-zero resonance, they reproduce music with exceptional clarity. Ideal for pro-install and commercial use, they pair perfectly with Contrabass Series subwoofers for enhanced low-end impact</a:t>
            </a:r>
          </a:p>
        </p:txBody>
      </p:sp>
      <p:sp>
        <p:nvSpPr>
          <p:cNvPr id="3" name="Picture Placeholder 2"/>
          <p:cNvSpPr>
            <a:spLocks noGrp="1"/>
          </p:cNvSpPr>
          <p:nvPr>
            <p:ph type="pic" sz="quarter" idx="13"/>
          </p:nvPr>
        </p:nvSpPr>
        <p:spPr/>
      </p:sp>
      <p:sp>
        <p:nvSpPr>
          <p:cNvPr id="5" name="Picture Placeholder 4"/>
          <p:cNvSpPr>
            <a:spLocks noGrp="1"/>
          </p:cNvSpPr>
          <p:nvPr>
            <p:ph type="pic" sz="quarter" idx="14"/>
          </p:nvPr>
        </p:nvSpPr>
        <p:spPr/>
      </p:sp>
      <p:sp>
        <p:nvSpPr>
          <p:cNvPr id="6" name="Picture Placeholder 5"/>
          <p:cNvSpPr>
            <a:spLocks noGrp="1"/>
          </p:cNvSpPr>
          <p:nvPr>
            <p:ph type="pic" sz="quarter" idx="15"/>
          </p:nvPr>
        </p:nvSpPr>
        <p:spPr/>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22028" y="3631"/>
            <a:ext cx="4513018" cy="4248000"/>
          </a:xfrm>
          <a:prstGeom prst="rect">
            <a:avLst/>
          </a:prstGeom>
        </p:spPr>
      </p:pic>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45904" y="4209115"/>
            <a:ext cx="4482021" cy="268905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4398" y="1526791"/>
            <a:ext cx="5130890" cy="2682324"/>
          </a:xfrm>
          <a:prstGeom prst="rect">
            <a:avLst/>
          </a:prstGeom>
        </p:spPr>
      </p:pic>
    </p:spTree>
    <p:extLst>
      <p:ext uri="{BB962C8B-B14F-4D97-AF65-F5344CB8AC3E}">
        <p14:creationId xmlns:p14="http://schemas.microsoft.com/office/powerpoint/2010/main" val="24492222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201103_win32_CP_v3" id="{25EBCE8A-6A42-434B-A3B3-187E1DD25CFC}" vid="{39E32D66-C006-4DAC-BD55-FAF1650059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EAD4C1A2-2B2B-48A1-9ECA-17D85E2078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DA60BD-0042-4722-B671-D551884D1EED}">
  <ds:schemaRefs>
    <ds:schemaRef ds:uri="http://schemas.microsoft.com/sharepoint/v3/contenttype/forms"/>
  </ds:schemaRefs>
</ds:datastoreItem>
</file>

<file path=customXml/itemProps3.xml><?xml version="1.0" encoding="utf-8"?>
<ds:datastoreItem xmlns:ds="http://schemas.openxmlformats.org/officeDocument/2006/customXml" ds:itemID="{AC069F72-2015-4FB6-9588-A49CB14BDC12}">
  <ds:schemaRefs>
    <ds:schemaRef ds:uri="71af3243-3dd4-4a8d-8c0d-dd76da1f02a5"/>
    <ds:schemaRef ds:uri="http://purl.org/dc/terms/"/>
    <ds:schemaRef ds:uri="16c05727-aa75-4e4a-9b5f-8a80a1165891"/>
    <ds:schemaRef ds:uri="http://schemas.microsoft.com/office/2006/metadata/properties"/>
    <ds:schemaRef ds:uri="http://schemas.microsoft.com/sharepoint/v3"/>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230e9df3-be65-4c73-a93b-d1236ebd677e"/>
    <ds:schemaRef ds:uri="http://www.w3.org/XML/1998/namespace"/>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1122</Words>
  <Application>Microsoft Office PowerPoint</Application>
  <PresentationFormat>Widescreen</PresentationFormat>
  <Paragraphs>106</Paragraphs>
  <Slides>20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Franklin Gothic Demi Cond</vt:lpstr>
      <vt:lpstr>Franklin Gothic Medium</vt:lpstr>
      <vt:lpstr>Impact</vt:lpstr>
      <vt:lpstr>Roboto</vt:lpstr>
      <vt:lpstr>JuxtaposeVTI</vt:lpstr>
      <vt:lpstr>PowerPoint Presentation</vt:lpstr>
      <vt:lpstr>ABOUT CSC AUDIO</vt:lpstr>
      <vt:lpstr>Vision     &amp;        mission</vt:lpstr>
      <vt:lpstr>Csc audio – 21 years of excellence</vt:lpstr>
      <vt:lpstr>PowerPoint Presentation</vt:lpstr>
      <vt:lpstr>applications</vt:lpstr>
      <vt:lpstr> csc audio PRODUCT series</vt:lpstr>
      <vt:lpstr>cello series</vt:lpstr>
      <vt:lpstr>String series</vt:lpstr>
      <vt:lpstr>PowerPoint Presentation</vt:lpstr>
      <vt:lpstr>PowerPoint Presentation</vt:lpstr>
      <vt:lpstr>PowerPoint Presentation</vt:lpstr>
      <vt:lpstr>Engineered for excellence</vt:lpstr>
      <vt:lpstr>FROM COMPONENTS TO PEFRECTION</vt:lpstr>
      <vt:lpstr>PRECESION IN EVERY PART</vt:lpstr>
      <vt:lpstr>PowerPoint Presentation</vt:lpstr>
      <vt:lpstr>PowerPoint Presentation</vt:lpstr>
      <vt:lpstr>Our prestigious clientele</vt:lpstr>
      <vt:lpstr> </vt:lpstr>
      <vt:lpstr>Established in the UK engineered in Germany assembled in India Played across the Globe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2021-04-27T10:31:44Z</dcterms:created>
  <dcterms:modified xsi:type="dcterms:W3CDTF">2025-02-05T11:44:46Z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